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8"/>
  </p:notesMasterIdLst>
  <p:handoutMasterIdLst>
    <p:handoutMasterId r:id="rId39"/>
  </p:handoutMasterIdLst>
  <p:sldIdLst>
    <p:sldId id="256" r:id="rId2"/>
    <p:sldId id="311" r:id="rId3"/>
    <p:sldId id="312" r:id="rId4"/>
    <p:sldId id="313" r:id="rId5"/>
    <p:sldId id="280" r:id="rId6"/>
    <p:sldId id="281" r:id="rId7"/>
    <p:sldId id="282" r:id="rId8"/>
    <p:sldId id="283" r:id="rId9"/>
    <p:sldId id="284" r:id="rId10"/>
    <p:sldId id="285" r:id="rId11"/>
    <p:sldId id="286" r:id="rId12"/>
    <p:sldId id="295" r:id="rId13"/>
    <p:sldId id="287" r:id="rId14"/>
    <p:sldId id="289" r:id="rId15"/>
    <p:sldId id="290" r:id="rId16"/>
    <p:sldId id="288" r:id="rId17"/>
    <p:sldId id="292" r:id="rId18"/>
    <p:sldId id="293" r:id="rId19"/>
    <p:sldId id="270" r:id="rId20"/>
    <p:sldId id="291" r:id="rId21"/>
    <p:sldId id="296" r:id="rId22"/>
    <p:sldId id="297" r:id="rId23"/>
    <p:sldId id="298" r:id="rId24"/>
    <p:sldId id="271" r:id="rId25"/>
    <p:sldId id="300" r:id="rId26"/>
    <p:sldId id="301" r:id="rId27"/>
    <p:sldId id="302" r:id="rId28"/>
    <p:sldId id="307" r:id="rId29"/>
    <p:sldId id="299" r:id="rId30"/>
    <p:sldId id="276" r:id="rId31"/>
    <p:sldId id="278" r:id="rId32"/>
    <p:sldId id="306" r:id="rId33"/>
    <p:sldId id="308" r:id="rId34"/>
    <p:sldId id="303" r:id="rId35"/>
    <p:sldId id="304" r:id="rId36"/>
    <p:sldId id="310" r:id="rId37"/>
  </p:sldIdLst>
  <p:sldSz cx="9144000" cy="5715000" type="screen16x10"/>
  <p:notesSz cx="6858000" cy="9144000"/>
  <p:defaultTextStyle>
    <a:defPPr>
      <a:defRPr lang="de-DE"/>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94613"/>
  </p:normalViewPr>
  <p:slideViewPr>
    <p:cSldViewPr>
      <p:cViewPr>
        <p:scale>
          <a:sx n="75" d="100"/>
          <a:sy n="75" d="100"/>
        </p:scale>
        <p:origin x="-1176" y="-1168"/>
      </p:cViewPr>
      <p:guideLst>
        <p:guide orient="horz" pos="180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Tabelle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Tabelle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Tabelle3.xlsx"/><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Tabelle1!$A$2</c:f>
              <c:strCache>
                <c:ptCount val="1"/>
                <c:pt idx="0">
                  <c:v>Vollzeit 
unbefristet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Tabelle1!$B$1:$C$1</c:f>
              <c:strCache>
                <c:ptCount val="2"/>
                <c:pt idx="0">
                  <c:v>Männer</c:v>
                </c:pt>
                <c:pt idx="1">
                  <c:v>Frauen</c:v>
                </c:pt>
              </c:strCache>
            </c:strRef>
          </c:cat>
          <c:val>
            <c:numRef>
              <c:f>Tabelle1!$B$2:$C$2</c:f>
              <c:numCache>
                <c:formatCode>0%</c:formatCode>
                <c:ptCount val="2"/>
                <c:pt idx="0">
                  <c:v>0.706</c:v>
                </c:pt>
                <c:pt idx="1">
                  <c:v>0.345</c:v>
                </c:pt>
              </c:numCache>
            </c:numRef>
          </c:val>
          <c:extLst xmlns:c16r2="http://schemas.microsoft.com/office/drawing/2015/06/chart">
            <c:ext xmlns:c16="http://schemas.microsoft.com/office/drawing/2014/chart" uri="{C3380CC4-5D6E-409C-BE32-E72D297353CC}">
              <c16:uniqueId val="{00000000-BC5C-492C-A981-3E2FB8FCA874}"/>
            </c:ext>
          </c:extLst>
        </c:ser>
        <c:ser>
          <c:idx val="1"/>
          <c:order val="1"/>
          <c:tx>
            <c:strRef>
              <c:f>Tabelle1!$A$3</c:f>
              <c:strCache>
                <c:ptCount val="1"/>
                <c:pt idx="0">
                  <c:v>Vollzeit 
befristet</c:v>
                </c:pt>
              </c:strCache>
            </c:strRef>
          </c:tx>
          <c:spPr>
            <a:solidFill>
              <a:srgbClr val="D3E62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Tabelle1!$B$1:$C$1</c:f>
              <c:strCache>
                <c:ptCount val="2"/>
                <c:pt idx="0">
                  <c:v>Männer</c:v>
                </c:pt>
                <c:pt idx="1">
                  <c:v>Frauen</c:v>
                </c:pt>
              </c:strCache>
            </c:strRef>
          </c:cat>
          <c:val>
            <c:numRef>
              <c:f>Tabelle1!$B$3:$C$3</c:f>
              <c:numCache>
                <c:formatCode>0%</c:formatCode>
                <c:ptCount val="2"/>
                <c:pt idx="0">
                  <c:v>0.101</c:v>
                </c:pt>
                <c:pt idx="1">
                  <c:v>0.094</c:v>
                </c:pt>
              </c:numCache>
            </c:numRef>
          </c:val>
          <c:extLst xmlns:c16r2="http://schemas.microsoft.com/office/drawing/2015/06/chart">
            <c:ext xmlns:c16="http://schemas.microsoft.com/office/drawing/2014/chart" uri="{C3380CC4-5D6E-409C-BE32-E72D297353CC}">
              <c16:uniqueId val="{00000001-BC5C-492C-A981-3E2FB8FCA874}"/>
            </c:ext>
          </c:extLst>
        </c:ser>
        <c:ser>
          <c:idx val="2"/>
          <c:order val="2"/>
          <c:tx>
            <c:strRef>
              <c:f>Tabelle1!$A$4</c:f>
              <c:strCache>
                <c:ptCount val="1"/>
                <c:pt idx="0">
                  <c:v>Teilzeit 
unbefristet</c:v>
                </c:pt>
              </c:strCache>
            </c:strRef>
          </c:tx>
          <c:spPr>
            <a:solidFill>
              <a:srgbClr val="EDC72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Tabelle1!$B$1:$C$1</c:f>
              <c:strCache>
                <c:ptCount val="2"/>
                <c:pt idx="0">
                  <c:v>Männer</c:v>
                </c:pt>
                <c:pt idx="1">
                  <c:v>Frauen</c:v>
                </c:pt>
              </c:strCache>
            </c:strRef>
          </c:cat>
          <c:val>
            <c:numRef>
              <c:f>Tabelle1!$B$4:$C$4</c:f>
              <c:numCache>
                <c:formatCode>0%</c:formatCode>
                <c:ptCount val="2"/>
                <c:pt idx="0">
                  <c:v>0.101</c:v>
                </c:pt>
                <c:pt idx="1">
                  <c:v>0.361</c:v>
                </c:pt>
              </c:numCache>
            </c:numRef>
          </c:val>
          <c:extLst xmlns:c16r2="http://schemas.microsoft.com/office/drawing/2015/06/chart">
            <c:ext xmlns:c16="http://schemas.microsoft.com/office/drawing/2014/chart" uri="{C3380CC4-5D6E-409C-BE32-E72D297353CC}">
              <c16:uniqueId val="{00000002-BC5C-492C-A981-3E2FB8FCA874}"/>
            </c:ext>
          </c:extLst>
        </c:ser>
        <c:ser>
          <c:idx val="3"/>
          <c:order val="3"/>
          <c:tx>
            <c:strRef>
              <c:f>Tabelle1!$A$5</c:f>
              <c:strCache>
                <c:ptCount val="1"/>
                <c:pt idx="0">
                  <c:v>Teilzeit 
befristet</c:v>
                </c:pt>
              </c:strCache>
            </c:strRef>
          </c:tx>
          <c:spPr>
            <a:solidFill>
              <a:srgbClr val="FF782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Tabelle1!$B$1:$C$1</c:f>
              <c:strCache>
                <c:ptCount val="2"/>
                <c:pt idx="0">
                  <c:v>Männer</c:v>
                </c:pt>
                <c:pt idx="1">
                  <c:v>Frauen</c:v>
                </c:pt>
              </c:strCache>
            </c:strRef>
          </c:cat>
          <c:val>
            <c:numRef>
              <c:f>Tabelle1!$B$5:$C$5</c:f>
              <c:numCache>
                <c:formatCode>0%</c:formatCode>
                <c:ptCount val="2"/>
                <c:pt idx="0">
                  <c:v>0.028</c:v>
                </c:pt>
                <c:pt idx="1">
                  <c:v>0.054</c:v>
                </c:pt>
              </c:numCache>
            </c:numRef>
          </c:val>
          <c:extLst xmlns:c16r2="http://schemas.microsoft.com/office/drawing/2015/06/chart">
            <c:ext xmlns:c16="http://schemas.microsoft.com/office/drawing/2014/chart" uri="{C3380CC4-5D6E-409C-BE32-E72D297353CC}">
              <c16:uniqueId val="{00000003-BC5C-492C-A981-3E2FB8FCA874}"/>
            </c:ext>
          </c:extLst>
        </c:ser>
        <c:ser>
          <c:idx val="4"/>
          <c:order val="4"/>
          <c:tx>
            <c:strRef>
              <c:f>Tabelle1!$A$6</c:f>
              <c:strCache>
                <c:ptCount val="1"/>
                <c:pt idx="0">
                  <c:v>geringfügig 
beschäftigt</c:v>
                </c:pt>
              </c:strCache>
            </c:strRef>
          </c:tx>
          <c:spPr>
            <a:solidFill>
              <a:srgbClr val="D3232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Tabelle1!$B$1:$C$1</c:f>
              <c:strCache>
                <c:ptCount val="2"/>
                <c:pt idx="0">
                  <c:v>Männer</c:v>
                </c:pt>
                <c:pt idx="1">
                  <c:v>Frauen</c:v>
                </c:pt>
              </c:strCache>
            </c:strRef>
          </c:cat>
          <c:val>
            <c:numRef>
              <c:f>Tabelle1!$B$6:$C$6</c:f>
              <c:numCache>
                <c:formatCode>0%</c:formatCode>
                <c:ptCount val="2"/>
                <c:pt idx="0">
                  <c:v>0.064</c:v>
                </c:pt>
                <c:pt idx="1">
                  <c:v>0.145</c:v>
                </c:pt>
              </c:numCache>
            </c:numRef>
          </c:val>
          <c:extLst xmlns:c16r2="http://schemas.microsoft.com/office/drawing/2015/06/chart">
            <c:ext xmlns:c16="http://schemas.microsoft.com/office/drawing/2014/chart" uri="{C3380CC4-5D6E-409C-BE32-E72D297353CC}">
              <c16:uniqueId val="{00000004-BC5C-492C-A981-3E2FB8FCA874}"/>
            </c:ext>
          </c:extLst>
        </c:ser>
        <c:dLbls>
          <c:showLegendKey val="0"/>
          <c:showVal val="0"/>
          <c:showCatName val="0"/>
          <c:showSerName val="0"/>
          <c:showPercent val="0"/>
          <c:showBubbleSize val="0"/>
        </c:dLbls>
        <c:gapWidth val="150"/>
        <c:overlap val="100"/>
        <c:axId val="-2106194872"/>
        <c:axId val="-2106355384"/>
      </c:barChart>
      <c:catAx>
        <c:axId val="-21061948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2106355384"/>
        <c:crosses val="autoZero"/>
        <c:auto val="1"/>
        <c:lblAlgn val="ctr"/>
        <c:lblOffset val="100"/>
        <c:noMultiLvlLbl val="0"/>
      </c:catAx>
      <c:valAx>
        <c:axId val="-21063553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2106194872"/>
        <c:crosses val="max"/>
        <c:crossBetween val="between"/>
      </c:valAx>
      <c:spPr>
        <a:noFill/>
        <a:ln>
          <a:noFill/>
        </a:ln>
        <a:effectLst/>
      </c:spPr>
    </c:plotArea>
    <c:legend>
      <c:legendPos val="t"/>
      <c:layout>
        <c:manualLayout>
          <c:xMode val="edge"/>
          <c:yMode val="edge"/>
          <c:x val="0.119008521195125"/>
          <c:y val="0.0263023064852704"/>
          <c:w val="0.863691079710927"/>
          <c:h val="0.2394978577980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1200"/>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Tabelle1!$C$4</c:f>
              <c:strCache>
                <c:ptCount val="1"/>
                <c:pt idx="0">
                  <c:v>Frauenanteil</c:v>
                </c:pt>
              </c:strCache>
            </c:strRef>
          </c:tx>
          <c:spPr>
            <a:solidFill>
              <a:srgbClr val="DE0E1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Calibri" panose="020F050202020403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Tabelle1!$A$5:$B$14</c:f>
              <c:multiLvlStrCache>
                <c:ptCount val="10"/>
                <c:lvl>
                  <c:pt idx="1">
                    <c:v>Geschäftsführung</c:v>
                  </c:pt>
                  <c:pt idx="3">
                    <c:v>ehrenamtlich</c:v>
                  </c:pt>
                  <c:pt idx="4">
                    <c:v>hauptamtlich</c:v>
                  </c:pt>
                  <c:pt idx="6">
                    <c:v>Beirat</c:v>
                  </c:pt>
                  <c:pt idx="7">
                    <c:v>Aufsichtsrat</c:v>
                  </c:pt>
                  <c:pt idx="8">
                    <c:v>Präsidium</c:v>
                  </c:pt>
                  <c:pt idx="9">
                    <c:v>Kuratorium</c:v>
                  </c:pt>
                </c:lvl>
                <c:lvl>
                  <c:pt idx="3">
                    <c:v>Vorstand</c:v>
                  </c:pt>
                  <c:pt idx="6">
                    <c:v>Kontroll- &amp; Beratungs-gremien</c:v>
                  </c:pt>
                </c:lvl>
              </c:multiLvlStrCache>
            </c:multiLvlStrRef>
          </c:cat>
          <c:val>
            <c:numRef>
              <c:f>Tabelle1!$C$5:$C$14</c:f>
              <c:numCache>
                <c:formatCode>0.0%</c:formatCode>
                <c:ptCount val="10"/>
                <c:pt idx="1">
                  <c:v>0.423</c:v>
                </c:pt>
                <c:pt idx="3">
                  <c:v>0.377993920972645</c:v>
                </c:pt>
                <c:pt idx="4">
                  <c:v>0.265531914893617</c:v>
                </c:pt>
                <c:pt idx="6">
                  <c:v>0.407051088229209</c:v>
                </c:pt>
                <c:pt idx="7">
                  <c:v>0.270089260735761</c:v>
                </c:pt>
                <c:pt idx="8">
                  <c:v>0.299959074127156</c:v>
                </c:pt>
                <c:pt idx="9">
                  <c:v>0.327613484999849</c:v>
                </c:pt>
              </c:numCache>
            </c:numRef>
          </c:val>
          <c:extLst xmlns:c16r2="http://schemas.microsoft.com/office/drawing/2015/06/chart">
            <c:ext xmlns:c16="http://schemas.microsoft.com/office/drawing/2014/chart" uri="{C3380CC4-5D6E-409C-BE32-E72D297353CC}">
              <c16:uniqueId val="{00000000-70B0-4148-AEC1-C80919521FF7}"/>
            </c:ext>
          </c:extLst>
        </c:ser>
        <c:ser>
          <c:idx val="1"/>
          <c:order val="1"/>
          <c:tx>
            <c:strRef>
              <c:f>Tabelle1!$D$4</c:f>
              <c:strCache>
                <c:ptCount val="1"/>
                <c:pt idx="0">
                  <c:v>Männeranteil</c:v>
                </c:pt>
              </c:strCache>
            </c:strRef>
          </c:tx>
          <c:spPr>
            <a:solidFill>
              <a:srgbClr val="EDC72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Calibri" panose="020F050202020403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Tabelle1!$A$5:$B$14</c:f>
              <c:multiLvlStrCache>
                <c:ptCount val="10"/>
                <c:lvl>
                  <c:pt idx="1">
                    <c:v>Geschäftsführung</c:v>
                  </c:pt>
                  <c:pt idx="3">
                    <c:v>ehrenamtlich</c:v>
                  </c:pt>
                  <c:pt idx="4">
                    <c:v>hauptamtlich</c:v>
                  </c:pt>
                  <c:pt idx="6">
                    <c:v>Beirat</c:v>
                  </c:pt>
                  <c:pt idx="7">
                    <c:v>Aufsichtsrat</c:v>
                  </c:pt>
                  <c:pt idx="8">
                    <c:v>Präsidium</c:v>
                  </c:pt>
                  <c:pt idx="9">
                    <c:v>Kuratorium</c:v>
                  </c:pt>
                </c:lvl>
                <c:lvl>
                  <c:pt idx="3">
                    <c:v>Vorstand</c:v>
                  </c:pt>
                  <c:pt idx="6">
                    <c:v>Kontroll- &amp; Beratungs-gremien</c:v>
                  </c:pt>
                </c:lvl>
              </c:multiLvlStrCache>
            </c:multiLvlStrRef>
          </c:cat>
          <c:val>
            <c:numRef>
              <c:f>Tabelle1!$D$5:$D$14</c:f>
              <c:numCache>
                <c:formatCode>0.0%</c:formatCode>
                <c:ptCount val="10"/>
                <c:pt idx="1">
                  <c:v>0.577</c:v>
                </c:pt>
                <c:pt idx="3">
                  <c:v>0.622006079027355</c:v>
                </c:pt>
                <c:pt idx="4">
                  <c:v>0.734468085106383</c:v>
                </c:pt>
                <c:pt idx="6">
                  <c:v>0.592948911770791</c:v>
                </c:pt>
                <c:pt idx="7">
                  <c:v>0.729910739264239</c:v>
                </c:pt>
                <c:pt idx="8">
                  <c:v>0.700040925872844</c:v>
                </c:pt>
                <c:pt idx="9">
                  <c:v>0.672386515000151</c:v>
                </c:pt>
              </c:numCache>
            </c:numRef>
          </c:val>
          <c:extLst xmlns:c16r2="http://schemas.microsoft.com/office/drawing/2015/06/chart">
            <c:ext xmlns:c16="http://schemas.microsoft.com/office/drawing/2014/chart" uri="{C3380CC4-5D6E-409C-BE32-E72D297353CC}">
              <c16:uniqueId val="{00000001-70B0-4148-AEC1-C80919521FF7}"/>
            </c:ext>
          </c:extLst>
        </c:ser>
        <c:dLbls>
          <c:showLegendKey val="0"/>
          <c:showVal val="0"/>
          <c:showCatName val="0"/>
          <c:showSerName val="0"/>
          <c:showPercent val="0"/>
          <c:showBubbleSize val="0"/>
        </c:dLbls>
        <c:gapWidth val="50"/>
        <c:overlap val="100"/>
        <c:axId val="-2141748584"/>
        <c:axId val="-2141742104"/>
      </c:barChart>
      <c:catAx>
        <c:axId val="-2141748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Arial" panose="020B0604020202020204" pitchFamily="34" charset="0"/>
              </a:defRPr>
            </a:pPr>
            <a:endParaRPr lang="de-DE"/>
          </a:p>
        </c:txPr>
        <c:crossAx val="-2141742104"/>
        <c:crosses val="autoZero"/>
        <c:auto val="1"/>
        <c:lblAlgn val="ctr"/>
        <c:lblOffset val="100"/>
        <c:noMultiLvlLbl val="0"/>
      </c:catAx>
      <c:valAx>
        <c:axId val="-2141742104"/>
        <c:scaling>
          <c:orientation val="minMax"/>
        </c:scaling>
        <c:delete val="0"/>
        <c:axPos val="b"/>
        <c:majorGridlines>
          <c:spPr>
            <a:ln w="9525" cap="flat" cmpd="sng" algn="ctr">
              <a:solidFill>
                <a:schemeClr val="bg1">
                  <a:lumMod val="65000"/>
                </a:schemeClr>
              </a:solidFill>
              <a:round/>
            </a:ln>
            <a:effectLst/>
          </c:spPr>
        </c:majorGridlines>
        <c:minorGridlines>
          <c:spPr>
            <a:ln w="9525" cap="flat" cmpd="sng" algn="ctr">
              <a:solidFill>
                <a:schemeClr val="bg1">
                  <a:lumMod val="8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Calibri" panose="020F0502020204030204" pitchFamily="34" charset="0"/>
                <a:ea typeface="+mn-ea"/>
                <a:cs typeface="+mn-cs"/>
              </a:defRPr>
            </a:pPr>
            <a:endParaRPr lang="de-DE"/>
          </a:p>
        </c:txPr>
        <c:crossAx val="-2141748584"/>
        <c:crosses val="max"/>
        <c:crossBetween val="between"/>
        <c:majorUnit val="0.25"/>
      </c:valAx>
      <c:spPr>
        <a:noFill/>
        <a:ln>
          <a:solidFill>
            <a:sysClr val="window" lastClr="FFFFFF">
              <a:lumMod val="85000"/>
            </a:sysClr>
          </a:solid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Arial" panose="020B060402020202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9300111263266"/>
          <c:y val="0.0328898191059949"/>
          <c:w val="0.553199888736734"/>
          <c:h val="0.789860424271603"/>
        </c:manualLayout>
      </c:layout>
      <c:barChart>
        <c:barDir val="bar"/>
        <c:grouping val="clustered"/>
        <c:varyColors val="0"/>
        <c:ser>
          <c:idx val="0"/>
          <c:order val="0"/>
          <c:tx>
            <c:strRef>
              <c:f>Tabelle1!$B$31</c:f>
              <c:strCache>
                <c:ptCount val="1"/>
                <c:pt idx="0">
                  <c:v>Frauenanteile im Vorstand</c:v>
                </c:pt>
              </c:strCache>
            </c:strRef>
          </c:tx>
          <c:spPr>
            <a:solidFill>
              <a:srgbClr val="DE0E1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Tabelle1!$A$32:$A$41</c:f>
              <c:strCache>
                <c:ptCount val="10"/>
                <c:pt idx="0">
                  <c:v>Bildung, Erziehung, Kinderbetreuung</c:v>
                </c:pt>
                <c:pt idx="1">
                  <c:v>Gesundheitswesen</c:v>
                </c:pt>
                <c:pt idx="2">
                  <c:v>Soziale Dienste &amp; Hilfen</c:v>
                </c:pt>
                <c:pt idx="3">
                  <c:v>Internationale Aktivitäten</c:v>
                </c:pt>
                <c:pt idx="4">
                  <c:v>Umwelt-, Natur- &amp; Tierschutz</c:v>
                </c:pt>
                <c:pt idx="5">
                  <c:v>Kultur, Kunst &amp; Medien</c:v>
                </c:pt>
                <c:pt idx="6">
                  <c:v>Freizeit &amp; Geselligkeit</c:v>
                </c:pt>
                <c:pt idx="7">
                  <c:v>Bürger- &amp; Verbraucherinteressen, Politik</c:v>
                </c:pt>
                <c:pt idx="8">
                  <c:v>Wirtschaftliche Aktivitäten</c:v>
                </c:pt>
                <c:pt idx="9">
                  <c:v>Sport &amp; Bewegung</c:v>
                </c:pt>
              </c:strCache>
            </c:strRef>
          </c:cat>
          <c:val>
            <c:numRef>
              <c:f>Tabelle1!$B$32:$B$41</c:f>
              <c:numCache>
                <c:formatCode>General</c:formatCode>
                <c:ptCount val="10"/>
                <c:pt idx="0">
                  <c:v>49.06</c:v>
                </c:pt>
                <c:pt idx="1">
                  <c:v>44.4</c:v>
                </c:pt>
                <c:pt idx="2">
                  <c:v>40.03</c:v>
                </c:pt>
                <c:pt idx="3">
                  <c:v>39.79</c:v>
                </c:pt>
                <c:pt idx="4">
                  <c:v>39.17</c:v>
                </c:pt>
                <c:pt idx="5">
                  <c:v>35.13</c:v>
                </c:pt>
                <c:pt idx="6">
                  <c:v>34.94</c:v>
                </c:pt>
                <c:pt idx="7">
                  <c:v>32.07</c:v>
                </c:pt>
                <c:pt idx="8">
                  <c:v>25.95</c:v>
                </c:pt>
                <c:pt idx="9">
                  <c:v>22.83</c:v>
                </c:pt>
              </c:numCache>
            </c:numRef>
          </c:val>
          <c:extLst xmlns:c16r2="http://schemas.microsoft.com/office/drawing/2015/06/chart">
            <c:ext xmlns:c16="http://schemas.microsoft.com/office/drawing/2014/chart" uri="{C3380CC4-5D6E-409C-BE32-E72D297353CC}">
              <c16:uniqueId val="{00000000-6FBE-471B-8A99-8B15E1DD73AE}"/>
            </c:ext>
          </c:extLst>
        </c:ser>
        <c:ser>
          <c:idx val="1"/>
          <c:order val="1"/>
          <c:tx>
            <c:strRef>
              <c:f>Tabelle1!$C$31</c:f>
              <c:strCache>
                <c:ptCount val="1"/>
                <c:pt idx="0">
                  <c:v>Frauenanteile in der Geschäftsführung</c:v>
                </c:pt>
              </c:strCache>
            </c:strRef>
          </c:tx>
          <c:spPr>
            <a:solidFill>
              <a:srgbClr val="EDC72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Tabelle1!$A$32:$A$41</c:f>
              <c:strCache>
                <c:ptCount val="10"/>
                <c:pt idx="0">
                  <c:v>Bildung, Erziehung, Kinderbetreuung</c:v>
                </c:pt>
                <c:pt idx="1">
                  <c:v>Gesundheitswesen</c:v>
                </c:pt>
                <c:pt idx="2">
                  <c:v>Soziale Dienste &amp; Hilfen</c:v>
                </c:pt>
                <c:pt idx="3">
                  <c:v>Internationale Aktivitäten</c:v>
                </c:pt>
                <c:pt idx="4">
                  <c:v>Umwelt-, Natur- &amp; Tierschutz</c:v>
                </c:pt>
                <c:pt idx="5">
                  <c:v>Kultur, Kunst &amp; Medien</c:v>
                </c:pt>
                <c:pt idx="6">
                  <c:v>Freizeit &amp; Geselligkeit</c:v>
                </c:pt>
                <c:pt idx="7">
                  <c:v>Bürger- &amp; Verbraucherinteressen, Politik</c:v>
                </c:pt>
                <c:pt idx="8">
                  <c:v>Wirtschaftliche Aktivitäten</c:v>
                </c:pt>
                <c:pt idx="9">
                  <c:v>Sport &amp; Bewegung</c:v>
                </c:pt>
              </c:strCache>
            </c:strRef>
          </c:cat>
          <c:val>
            <c:numRef>
              <c:f>Tabelle1!$C$32:$C$41</c:f>
              <c:numCache>
                <c:formatCode>General</c:formatCode>
                <c:ptCount val="10"/>
                <c:pt idx="0">
                  <c:v>54.41</c:v>
                </c:pt>
                <c:pt idx="1">
                  <c:v>39.9</c:v>
                </c:pt>
                <c:pt idx="2">
                  <c:v>35.37</c:v>
                </c:pt>
                <c:pt idx="3">
                  <c:v>57.92</c:v>
                </c:pt>
                <c:pt idx="4">
                  <c:v>37.5</c:v>
                </c:pt>
                <c:pt idx="5">
                  <c:v>50.89</c:v>
                </c:pt>
                <c:pt idx="6">
                  <c:v>17.48999999999998</c:v>
                </c:pt>
                <c:pt idx="7">
                  <c:v>31.67</c:v>
                </c:pt>
                <c:pt idx="8">
                  <c:v>45.2</c:v>
                </c:pt>
                <c:pt idx="9">
                  <c:v>30.01</c:v>
                </c:pt>
              </c:numCache>
            </c:numRef>
          </c:val>
          <c:extLst xmlns:c16r2="http://schemas.microsoft.com/office/drawing/2015/06/chart">
            <c:ext xmlns:c16="http://schemas.microsoft.com/office/drawing/2014/chart" uri="{C3380CC4-5D6E-409C-BE32-E72D297353CC}">
              <c16:uniqueId val="{00000001-6FBE-471B-8A99-8B15E1DD73AE}"/>
            </c:ext>
          </c:extLst>
        </c:ser>
        <c:dLbls>
          <c:showLegendKey val="0"/>
          <c:showVal val="0"/>
          <c:showCatName val="0"/>
          <c:showSerName val="0"/>
          <c:showPercent val="0"/>
          <c:showBubbleSize val="0"/>
        </c:dLbls>
        <c:gapWidth val="75"/>
        <c:overlap val="-15"/>
        <c:axId val="-2143361512"/>
        <c:axId val="-2143358104"/>
      </c:barChart>
      <c:catAx>
        <c:axId val="-2143361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de-DE"/>
          </a:p>
        </c:txPr>
        <c:crossAx val="-2143358104"/>
        <c:crosses val="autoZero"/>
        <c:auto val="1"/>
        <c:lblAlgn val="ctr"/>
        <c:lblOffset val="100"/>
        <c:noMultiLvlLbl val="0"/>
      </c:catAx>
      <c:valAx>
        <c:axId val="-2143358104"/>
        <c:scaling>
          <c:orientation val="minMax"/>
          <c:max val="60.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de-DE"/>
          </a:p>
        </c:txPr>
        <c:crossAx val="-2143361512"/>
        <c:crosses val="max"/>
        <c:crossBetween val="between"/>
        <c:minorUnit val="5.0"/>
      </c:valAx>
      <c:spPr>
        <a:noFill/>
        <a:ln>
          <a:noFill/>
        </a:ln>
        <a:effectLst/>
      </c:spPr>
    </c:plotArea>
    <c:legend>
      <c:legendPos val="b"/>
      <c:layout>
        <c:manualLayout>
          <c:xMode val="edge"/>
          <c:yMode val="edge"/>
          <c:x val="0.29030723137907"/>
          <c:y val="0.894809276314082"/>
          <c:w val="0.554867790615703"/>
          <c:h val="0.105190682081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de-DE"/>
        </a:p>
      </c:txPr>
    </c:legend>
    <c:plotVisOnly val="1"/>
    <c:dispBlanksAs val="gap"/>
    <c:showDLblsOverMax val="0"/>
  </c:chart>
  <c:spPr>
    <a:noFill/>
    <a:ln>
      <a:noFill/>
    </a:ln>
    <a:effectLst/>
  </c:spPr>
  <c:txPr>
    <a:bodyPr/>
    <a:lstStyle/>
    <a:p>
      <a:pPr>
        <a:defRPr sz="1200">
          <a:latin typeface="Calibri" panose="020F0502020204030204" pitchFamily="34" charset="0"/>
        </a:defRPr>
      </a:pPr>
      <a:endParaRPr lang="de-DE"/>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cdr:x>
      <cdr:y>0.82391</cdr:y>
    </cdr:from>
    <cdr:to>
      <cdr:x>0.54753</cdr:x>
      <cdr:y>0.91196</cdr:y>
    </cdr:to>
    <cdr:sp macro="" textlink="">
      <cdr:nvSpPr>
        <cdr:cNvPr id="3" name="Textfeld 2"/>
        <cdr:cNvSpPr txBox="1"/>
      </cdr:nvSpPr>
      <cdr:spPr>
        <a:xfrm xmlns:a="http://schemas.openxmlformats.org/drawingml/2006/main">
          <a:off x="4058195" y="3369220"/>
          <a:ext cx="385789" cy="360040"/>
        </a:xfrm>
        <a:prstGeom xmlns:a="http://schemas.openxmlformats.org/drawingml/2006/main" prst="rect">
          <a:avLst/>
        </a:prstGeom>
      </cdr:spPr>
      <cdr:txBody>
        <a:bodyPr xmlns:a="http://schemas.openxmlformats.org/drawingml/2006/main" vertOverflow="clip" wrap="none" lIns="108000" tIns="90000" rtlCol="0"/>
        <a:lstStyle xmlns:a="http://schemas.openxmlformats.org/drawingml/2006/main"/>
        <a:p xmlns:a="http://schemas.openxmlformats.org/drawingml/2006/main">
          <a:r>
            <a:rPr lang="de-DE" sz="1200" dirty="0">
              <a:latin typeface="+mj-lt"/>
            </a:rPr>
            <a:t>%</a:t>
          </a:r>
        </a:p>
      </cdr:txBody>
    </cdr:sp>
  </cdr:relSizeAnchor>
  <cdr:relSizeAnchor xmlns:cdr="http://schemas.openxmlformats.org/drawingml/2006/chartDrawing">
    <cdr:from>
      <cdr:x>0.68061</cdr:x>
      <cdr:y>0.82391</cdr:y>
    </cdr:from>
    <cdr:to>
      <cdr:x>0.72814</cdr:x>
      <cdr:y>0.91196</cdr:y>
    </cdr:to>
    <cdr:sp macro="" textlink="">
      <cdr:nvSpPr>
        <cdr:cNvPr id="4" name="Textfeld 1"/>
        <cdr:cNvSpPr txBox="1"/>
      </cdr:nvSpPr>
      <cdr:spPr>
        <a:xfrm xmlns:a="http://schemas.openxmlformats.org/drawingml/2006/main">
          <a:off x="5524104" y="3369220"/>
          <a:ext cx="385789" cy="360040"/>
        </a:xfrm>
        <a:prstGeom xmlns:a="http://schemas.openxmlformats.org/drawingml/2006/main" prst="rect">
          <a:avLst/>
        </a:prstGeom>
      </cdr:spPr>
      <cdr:txBody>
        <a:bodyPr xmlns:a="http://schemas.openxmlformats.org/drawingml/2006/main" wrap="none" lIns="144000" tIns="90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200" dirty="0">
              <a:latin typeface="+mj-lt"/>
            </a:rPr>
            <a:t>%</a:t>
          </a:r>
        </a:p>
      </cdr:txBody>
    </cdr:sp>
  </cdr:relSizeAnchor>
  <cdr:relSizeAnchor xmlns:cdr="http://schemas.openxmlformats.org/drawingml/2006/chartDrawing">
    <cdr:from>
      <cdr:x>0.59189</cdr:x>
      <cdr:y>0.82391</cdr:y>
    </cdr:from>
    <cdr:to>
      <cdr:x>0.63942</cdr:x>
      <cdr:y>0.91196</cdr:y>
    </cdr:to>
    <cdr:sp macro="" textlink="">
      <cdr:nvSpPr>
        <cdr:cNvPr id="5" name="Textfeld 1"/>
        <cdr:cNvSpPr txBox="1"/>
      </cdr:nvSpPr>
      <cdr:spPr>
        <a:xfrm xmlns:a="http://schemas.openxmlformats.org/drawingml/2006/main">
          <a:off x="4804024" y="3369220"/>
          <a:ext cx="385789" cy="360040"/>
        </a:xfrm>
        <a:prstGeom xmlns:a="http://schemas.openxmlformats.org/drawingml/2006/main" prst="rect">
          <a:avLst/>
        </a:prstGeom>
      </cdr:spPr>
      <cdr:txBody>
        <a:bodyPr xmlns:a="http://schemas.openxmlformats.org/drawingml/2006/main" wrap="none" lIns="108000" tIns="90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200" dirty="0">
              <a:latin typeface="+mj-lt"/>
            </a:rPr>
            <a:t>%</a:t>
          </a:r>
        </a:p>
      </cdr:txBody>
    </cdr:sp>
  </cdr:relSizeAnchor>
  <cdr:relSizeAnchor xmlns:cdr="http://schemas.openxmlformats.org/drawingml/2006/chartDrawing">
    <cdr:from>
      <cdr:x>0.86692</cdr:x>
      <cdr:y>0.82391</cdr:y>
    </cdr:from>
    <cdr:to>
      <cdr:x>0.91445</cdr:x>
      <cdr:y>0.91196</cdr:y>
    </cdr:to>
    <cdr:sp macro="" textlink="">
      <cdr:nvSpPr>
        <cdr:cNvPr id="6" name="Textfeld 1"/>
        <cdr:cNvSpPr txBox="1"/>
      </cdr:nvSpPr>
      <cdr:spPr>
        <a:xfrm xmlns:a="http://schemas.openxmlformats.org/drawingml/2006/main">
          <a:off x="7036272" y="3369220"/>
          <a:ext cx="385789" cy="360040"/>
        </a:xfrm>
        <a:prstGeom xmlns:a="http://schemas.openxmlformats.org/drawingml/2006/main" prst="rect">
          <a:avLst/>
        </a:prstGeom>
      </cdr:spPr>
      <cdr:txBody>
        <a:bodyPr xmlns:a="http://schemas.openxmlformats.org/drawingml/2006/main" wrap="none" lIns="126000" tIns="90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200" dirty="0">
              <a:latin typeface="+mj-lt"/>
            </a:rPr>
            <a:t>%</a:t>
          </a:r>
        </a:p>
      </cdr:txBody>
    </cdr:sp>
  </cdr:relSizeAnchor>
  <cdr:relSizeAnchor xmlns:cdr="http://schemas.openxmlformats.org/drawingml/2006/chartDrawing">
    <cdr:from>
      <cdr:x>0.95247</cdr:x>
      <cdr:y>0.82391</cdr:y>
    </cdr:from>
    <cdr:to>
      <cdr:x>1</cdr:x>
      <cdr:y>0.91196</cdr:y>
    </cdr:to>
    <cdr:sp macro="" textlink="">
      <cdr:nvSpPr>
        <cdr:cNvPr id="7" name="Textfeld 1"/>
        <cdr:cNvSpPr txBox="1"/>
      </cdr:nvSpPr>
      <cdr:spPr>
        <a:xfrm xmlns:a="http://schemas.openxmlformats.org/drawingml/2006/main">
          <a:off x="7730602" y="3369220"/>
          <a:ext cx="385789" cy="360040"/>
        </a:xfrm>
        <a:prstGeom xmlns:a="http://schemas.openxmlformats.org/drawingml/2006/main" prst="rect">
          <a:avLst/>
        </a:prstGeom>
      </cdr:spPr>
      <cdr:txBody>
        <a:bodyPr xmlns:a="http://schemas.openxmlformats.org/drawingml/2006/main" wrap="none" lIns="180000" tIns="90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200" dirty="0">
              <a:latin typeface="+mj-lt"/>
            </a:rPr>
            <a:t>%</a:t>
          </a:r>
        </a:p>
      </cdr:txBody>
    </cdr:sp>
  </cdr:relSizeAnchor>
  <cdr:relSizeAnchor xmlns:cdr="http://schemas.openxmlformats.org/drawingml/2006/chartDrawing">
    <cdr:from>
      <cdr:x>0.7782</cdr:x>
      <cdr:y>0.82391</cdr:y>
    </cdr:from>
    <cdr:to>
      <cdr:x>0.82573</cdr:x>
      <cdr:y>0.91196</cdr:y>
    </cdr:to>
    <cdr:sp macro="" textlink="">
      <cdr:nvSpPr>
        <cdr:cNvPr id="8" name="Textfeld 1"/>
        <cdr:cNvSpPr txBox="1"/>
      </cdr:nvSpPr>
      <cdr:spPr>
        <a:xfrm xmlns:a="http://schemas.openxmlformats.org/drawingml/2006/main">
          <a:off x="6316192" y="3369220"/>
          <a:ext cx="385789" cy="360040"/>
        </a:xfrm>
        <a:prstGeom xmlns:a="http://schemas.openxmlformats.org/drawingml/2006/main" prst="rect">
          <a:avLst/>
        </a:prstGeom>
      </cdr:spPr>
      <cdr:txBody>
        <a:bodyPr xmlns:a="http://schemas.openxmlformats.org/drawingml/2006/main" wrap="none" lIns="108000" tIns="90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200" dirty="0">
              <a:latin typeface="+mj-lt"/>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ＭＳ Ｐゴシック" pitchFamily="34" charset="-128"/>
                <a:cs typeface="Arial" charset="0"/>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ＭＳ Ｐゴシック" pitchFamily="34" charset="-128"/>
                <a:cs typeface="Arial" charset="0"/>
              </a:defRPr>
            </a:lvl1pPr>
          </a:lstStyle>
          <a:p>
            <a:pPr>
              <a:defRPr/>
            </a:pPr>
            <a:fld id="{9E448EC2-E302-488F-B80F-2FF7FD258A97}" type="datetimeFigureOut">
              <a:rPr lang="de-DE"/>
              <a:pPr>
                <a:defRPr/>
              </a:pPr>
              <a:t>28.10.18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ＭＳ Ｐゴシック" pitchFamily="34" charset="-128"/>
                <a:cs typeface="Arial" charset="0"/>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ea typeface="ＭＳ Ｐゴシック" pitchFamily="34" charset="-128"/>
                <a:cs typeface="Arial" charset="0"/>
              </a:defRPr>
            </a:lvl1pPr>
          </a:lstStyle>
          <a:p>
            <a:pPr>
              <a:defRPr/>
            </a:pPr>
            <a:fld id="{1987B00E-55A8-432B-B926-F57E47493C80}" type="slidenum">
              <a:rPr lang="de-DE"/>
              <a:pPr>
                <a:defRPr/>
              </a:pPr>
              <a:t>‹Nr.›</a:t>
            </a:fld>
            <a:endParaRPr lang="de-DE"/>
          </a:p>
        </p:txBody>
      </p:sp>
    </p:spTree>
    <p:extLst>
      <p:ext uri="{BB962C8B-B14F-4D97-AF65-F5344CB8AC3E}">
        <p14:creationId xmlns:p14="http://schemas.microsoft.com/office/powerpoint/2010/main" val="386432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cs typeface="Arial" pitchFamily="34" charset="0"/>
              </a:defRPr>
            </a:lvl1pPr>
          </a:lstStyle>
          <a:p>
            <a:pPr>
              <a:defRPr/>
            </a:pPr>
            <a:endParaRPr lang="de-DE"/>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cs typeface="Arial" pitchFamily="34" charset="0"/>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cs typeface="Arial" pitchFamily="34" charset="0"/>
              </a:defRPr>
            </a:lvl1pPr>
          </a:lstStyle>
          <a:p>
            <a:pPr>
              <a:defRPr/>
            </a:pPr>
            <a:endParaRPr lang="de-DE"/>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ea typeface="ＭＳ Ｐゴシック" pitchFamily="34" charset="-128"/>
                <a:cs typeface="Arial" pitchFamily="34" charset="0"/>
              </a:defRPr>
            </a:lvl1pPr>
          </a:lstStyle>
          <a:p>
            <a:pPr>
              <a:defRPr/>
            </a:pPr>
            <a:fld id="{1C82C380-CA4C-4875-89C2-D276656A5B72}" type="slidenum">
              <a:rPr lang="de-DE"/>
              <a:pPr>
                <a:defRPr/>
              </a:pPr>
              <a:t>‹Nr.›</a:t>
            </a:fld>
            <a:endParaRPr lang="de-DE"/>
          </a:p>
        </p:txBody>
      </p:sp>
    </p:spTree>
    <p:extLst>
      <p:ext uri="{BB962C8B-B14F-4D97-AF65-F5344CB8AC3E}">
        <p14:creationId xmlns:p14="http://schemas.microsoft.com/office/powerpoint/2010/main" val="32186157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C82C380-CA4C-4875-89C2-D276656A5B72}" type="slidenum">
              <a:rPr lang="de-DE" smtClean="0"/>
              <a:pPr>
                <a:defRPr/>
              </a:pPr>
              <a:t>1</a:t>
            </a:fld>
            <a:endParaRPr lang="de-DE"/>
          </a:p>
        </p:txBody>
      </p:sp>
    </p:spTree>
    <p:extLst>
      <p:ext uri="{BB962C8B-B14F-4D97-AF65-F5344CB8AC3E}">
        <p14:creationId xmlns:p14="http://schemas.microsoft.com/office/powerpoint/2010/main" val="2217262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Doppelspitze</a:t>
            </a:r>
          </a:p>
          <a:p>
            <a:r>
              <a:rPr lang="de-DE" dirty="0" smtClean="0"/>
              <a:t>Home Office</a:t>
            </a:r>
          </a:p>
          <a:p>
            <a:r>
              <a:rPr lang="de-DE" dirty="0" err="1" smtClean="0"/>
              <a:t>Sabbatical</a:t>
            </a:r>
            <a:r>
              <a:rPr lang="de-DE" dirty="0" smtClean="0"/>
              <a:t> </a:t>
            </a:r>
            <a:endParaRPr lang="de-DE" dirty="0"/>
          </a:p>
        </p:txBody>
      </p:sp>
      <p:sp>
        <p:nvSpPr>
          <p:cNvPr id="4" name="Foliennummernplatzhalter 3"/>
          <p:cNvSpPr>
            <a:spLocks noGrp="1"/>
          </p:cNvSpPr>
          <p:nvPr>
            <p:ph type="sldNum" sz="quarter" idx="10"/>
          </p:nvPr>
        </p:nvSpPr>
        <p:spPr/>
        <p:txBody>
          <a:bodyPr/>
          <a:lstStyle/>
          <a:p>
            <a:pPr>
              <a:defRPr/>
            </a:pPr>
            <a:fld id="{1C82C380-CA4C-4875-89C2-D276656A5B72}" type="slidenum">
              <a:rPr lang="de-DE" smtClean="0"/>
              <a:pPr>
                <a:defRPr/>
              </a:pPr>
              <a:t>30</a:t>
            </a:fld>
            <a:endParaRPr lang="de-DE"/>
          </a:p>
        </p:txBody>
      </p:sp>
    </p:spTree>
    <p:extLst>
      <p:ext uri="{BB962C8B-B14F-4D97-AF65-F5344CB8AC3E}">
        <p14:creationId xmlns:p14="http://schemas.microsoft.com/office/powerpoint/2010/main" val="212010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a:t>
            </a:r>
            <a:r>
              <a:rPr lang="de-DE" dirty="0" err="1" smtClean="0"/>
              <a:t>Transpanrenz</a:t>
            </a:r>
            <a:r>
              <a:rPr lang="de-DE" dirty="0" smtClean="0"/>
              <a:t> bei der Auswahl von</a:t>
            </a:r>
            <a:r>
              <a:rPr lang="de-DE" baseline="0" dirty="0" smtClean="0"/>
              <a:t> Führungskräften</a:t>
            </a:r>
          </a:p>
          <a:p>
            <a:r>
              <a:rPr lang="de-DE" baseline="0" dirty="0" smtClean="0"/>
              <a:t>Änderung der </a:t>
            </a:r>
            <a:r>
              <a:rPr lang="de-DE" baseline="0" dirty="0" err="1" smtClean="0"/>
              <a:t>Organiationskultur</a:t>
            </a:r>
            <a:r>
              <a:rPr lang="de-DE" baseline="0" dirty="0" smtClean="0"/>
              <a:t>, stärkere Berücksichtigung der veränderten Arbeitswelt</a:t>
            </a:r>
          </a:p>
          <a:p>
            <a:r>
              <a:rPr lang="de-DE" baseline="0" dirty="0" smtClean="0"/>
              <a:t>Kritik der Führungsfrauen „Nur Arbeit“ = insb. von den Ehrenamtlichen </a:t>
            </a:r>
          </a:p>
          <a:p>
            <a:r>
              <a:rPr lang="de-DE" baseline="0" dirty="0" smtClean="0"/>
              <a:t>Traditionelle Strukturen, ehrenamtliche Männer mit viel Zeit und Suche nach Beschäftigung</a:t>
            </a:r>
            <a:endParaRPr lang="de-DE" dirty="0"/>
          </a:p>
        </p:txBody>
      </p:sp>
      <p:sp>
        <p:nvSpPr>
          <p:cNvPr id="4" name="Foliennummernplatzhalter 3"/>
          <p:cNvSpPr>
            <a:spLocks noGrp="1"/>
          </p:cNvSpPr>
          <p:nvPr>
            <p:ph type="sldNum" sz="quarter" idx="10"/>
          </p:nvPr>
        </p:nvSpPr>
        <p:spPr/>
        <p:txBody>
          <a:bodyPr/>
          <a:lstStyle/>
          <a:p>
            <a:pPr>
              <a:defRPr/>
            </a:pPr>
            <a:fld id="{1C82C380-CA4C-4875-89C2-D276656A5B72}" type="slidenum">
              <a:rPr lang="de-DE" smtClean="0"/>
              <a:pPr>
                <a:defRPr/>
              </a:pPr>
              <a:t>31</a:t>
            </a:fld>
            <a:endParaRPr lang="de-DE"/>
          </a:p>
        </p:txBody>
      </p:sp>
    </p:spTree>
    <p:extLst>
      <p:ext uri="{BB962C8B-B14F-4D97-AF65-F5344CB8AC3E}">
        <p14:creationId xmlns:p14="http://schemas.microsoft.com/office/powerpoint/2010/main" val="229589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olienbildplatzhalter 1"/>
          <p:cNvSpPr>
            <a:spLocks noGrp="1" noRot="1" noChangeAspect="1"/>
          </p:cNvSpPr>
          <p:nvPr>
            <p:ph type="sldImg"/>
          </p:nvPr>
        </p:nvSpPr>
        <p:spPr>
          <a:ln/>
        </p:spPr>
      </p:sp>
      <p:sp>
        <p:nvSpPr>
          <p:cNvPr id="86018"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DE">
              <a:ea typeface="ＭＳ Ｐゴシック" charset="0"/>
            </a:endParaRPr>
          </a:p>
        </p:txBody>
      </p:sp>
      <p:sp>
        <p:nvSpPr>
          <p:cNvPr id="86019"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Georgia" charset="0"/>
                <a:ea typeface="ＭＳ Ｐゴシック" charset="0"/>
                <a:cs typeface="ＭＳ Ｐゴシック" charset="0"/>
              </a:defRPr>
            </a:lvl1pPr>
            <a:lvl2pPr marL="742950" indent="-285750">
              <a:defRPr sz="1600">
                <a:solidFill>
                  <a:schemeClr val="tx1"/>
                </a:solidFill>
                <a:latin typeface="Georgia" charset="0"/>
                <a:ea typeface="ＭＳ Ｐゴシック" charset="0"/>
              </a:defRPr>
            </a:lvl2pPr>
            <a:lvl3pPr marL="1143000" indent="-228600">
              <a:defRPr sz="1600">
                <a:solidFill>
                  <a:schemeClr val="tx1"/>
                </a:solidFill>
                <a:latin typeface="Georgia" charset="0"/>
                <a:ea typeface="ＭＳ Ｐゴシック" charset="0"/>
              </a:defRPr>
            </a:lvl3pPr>
            <a:lvl4pPr marL="1600200" indent="-228600">
              <a:defRPr sz="1600">
                <a:solidFill>
                  <a:schemeClr val="tx1"/>
                </a:solidFill>
                <a:latin typeface="Georgia" charset="0"/>
                <a:ea typeface="ＭＳ Ｐゴシック" charset="0"/>
              </a:defRPr>
            </a:lvl4pPr>
            <a:lvl5pPr marL="2057400" indent="-228600">
              <a:defRPr sz="1600">
                <a:solidFill>
                  <a:schemeClr val="tx1"/>
                </a:solidFill>
                <a:latin typeface="Georgia" charset="0"/>
                <a:ea typeface="ＭＳ Ｐゴシック" charset="0"/>
              </a:defRPr>
            </a:lvl5pPr>
            <a:lvl6pPr marL="2514600" indent="-228600" eaLnBrk="0" fontAlgn="base" hangingPunct="0">
              <a:spcBef>
                <a:spcPct val="0"/>
              </a:spcBef>
              <a:spcAft>
                <a:spcPct val="0"/>
              </a:spcAft>
              <a:defRPr sz="1600">
                <a:solidFill>
                  <a:schemeClr val="tx1"/>
                </a:solidFill>
                <a:latin typeface="Georgia" charset="0"/>
                <a:ea typeface="ＭＳ Ｐゴシック" charset="0"/>
              </a:defRPr>
            </a:lvl6pPr>
            <a:lvl7pPr marL="2971800" indent="-228600" eaLnBrk="0" fontAlgn="base" hangingPunct="0">
              <a:spcBef>
                <a:spcPct val="0"/>
              </a:spcBef>
              <a:spcAft>
                <a:spcPct val="0"/>
              </a:spcAft>
              <a:defRPr sz="1600">
                <a:solidFill>
                  <a:schemeClr val="tx1"/>
                </a:solidFill>
                <a:latin typeface="Georgia" charset="0"/>
                <a:ea typeface="ＭＳ Ｐゴシック" charset="0"/>
              </a:defRPr>
            </a:lvl7pPr>
            <a:lvl8pPr marL="3429000" indent="-228600" eaLnBrk="0" fontAlgn="base" hangingPunct="0">
              <a:spcBef>
                <a:spcPct val="0"/>
              </a:spcBef>
              <a:spcAft>
                <a:spcPct val="0"/>
              </a:spcAft>
              <a:defRPr sz="1600">
                <a:solidFill>
                  <a:schemeClr val="tx1"/>
                </a:solidFill>
                <a:latin typeface="Georgia" charset="0"/>
                <a:ea typeface="ＭＳ Ｐゴシック" charset="0"/>
              </a:defRPr>
            </a:lvl8pPr>
            <a:lvl9pPr marL="3886200" indent="-228600" eaLnBrk="0" fontAlgn="base" hangingPunct="0">
              <a:spcBef>
                <a:spcPct val="0"/>
              </a:spcBef>
              <a:spcAft>
                <a:spcPct val="0"/>
              </a:spcAft>
              <a:defRPr sz="1600">
                <a:solidFill>
                  <a:schemeClr val="tx1"/>
                </a:solidFill>
                <a:latin typeface="Georgia" charset="0"/>
                <a:ea typeface="ＭＳ Ｐゴシック" charset="0"/>
              </a:defRPr>
            </a:lvl9pPr>
          </a:lstStyle>
          <a:p>
            <a:fld id="{57CF4E73-054B-494D-852A-94C59015A6DA}" type="slidenum">
              <a:rPr lang="de-DE" sz="1200">
                <a:latin typeface="Arial" charset="0"/>
              </a:rPr>
              <a:pPr/>
              <a:t>33</a:t>
            </a:fld>
            <a:endParaRPr lang="de-DE"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bildplatzhalter 1"/>
          <p:cNvSpPr>
            <a:spLocks noGrp="1" noRot="1" noChangeAspect="1"/>
          </p:cNvSpPr>
          <p:nvPr>
            <p:ph type="sldImg"/>
          </p:nvPr>
        </p:nvSpPr>
        <p:spPr>
          <a:ln/>
        </p:spPr>
      </p:sp>
      <p:sp>
        <p:nvSpPr>
          <p:cNvPr id="58370"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DE">
              <a:ea typeface="ＭＳ Ｐゴシック" charset="0"/>
            </a:endParaRPr>
          </a:p>
        </p:txBody>
      </p:sp>
      <p:sp>
        <p:nvSpPr>
          <p:cNvPr id="58371"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Georgia" charset="0"/>
                <a:ea typeface="ＭＳ Ｐゴシック" charset="0"/>
                <a:cs typeface="ＭＳ Ｐゴシック" charset="0"/>
              </a:defRPr>
            </a:lvl1pPr>
            <a:lvl2pPr marL="742950" indent="-285750">
              <a:defRPr sz="1600">
                <a:solidFill>
                  <a:schemeClr val="tx1"/>
                </a:solidFill>
                <a:latin typeface="Georgia" charset="0"/>
                <a:ea typeface="ＭＳ Ｐゴシック" charset="0"/>
              </a:defRPr>
            </a:lvl2pPr>
            <a:lvl3pPr marL="1143000" indent="-228600">
              <a:defRPr sz="1600">
                <a:solidFill>
                  <a:schemeClr val="tx1"/>
                </a:solidFill>
                <a:latin typeface="Georgia" charset="0"/>
                <a:ea typeface="ＭＳ Ｐゴシック" charset="0"/>
              </a:defRPr>
            </a:lvl3pPr>
            <a:lvl4pPr marL="1600200" indent="-228600">
              <a:defRPr sz="1600">
                <a:solidFill>
                  <a:schemeClr val="tx1"/>
                </a:solidFill>
                <a:latin typeface="Georgia" charset="0"/>
                <a:ea typeface="ＭＳ Ｐゴシック" charset="0"/>
              </a:defRPr>
            </a:lvl4pPr>
            <a:lvl5pPr marL="2057400" indent="-228600">
              <a:defRPr sz="1600">
                <a:solidFill>
                  <a:schemeClr val="tx1"/>
                </a:solidFill>
                <a:latin typeface="Georgia" charset="0"/>
                <a:ea typeface="ＭＳ Ｐゴシック" charset="0"/>
              </a:defRPr>
            </a:lvl5pPr>
            <a:lvl6pPr marL="2514600" indent="-228600" eaLnBrk="0" fontAlgn="base" hangingPunct="0">
              <a:spcBef>
                <a:spcPct val="0"/>
              </a:spcBef>
              <a:spcAft>
                <a:spcPct val="0"/>
              </a:spcAft>
              <a:defRPr sz="1600">
                <a:solidFill>
                  <a:schemeClr val="tx1"/>
                </a:solidFill>
                <a:latin typeface="Georgia" charset="0"/>
                <a:ea typeface="ＭＳ Ｐゴシック" charset="0"/>
              </a:defRPr>
            </a:lvl6pPr>
            <a:lvl7pPr marL="2971800" indent="-228600" eaLnBrk="0" fontAlgn="base" hangingPunct="0">
              <a:spcBef>
                <a:spcPct val="0"/>
              </a:spcBef>
              <a:spcAft>
                <a:spcPct val="0"/>
              </a:spcAft>
              <a:defRPr sz="1600">
                <a:solidFill>
                  <a:schemeClr val="tx1"/>
                </a:solidFill>
                <a:latin typeface="Georgia" charset="0"/>
                <a:ea typeface="ＭＳ Ｐゴシック" charset="0"/>
              </a:defRPr>
            </a:lvl7pPr>
            <a:lvl8pPr marL="3429000" indent="-228600" eaLnBrk="0" fontAlgn="base" hangingPunct="0">
              <a:spcBef>
                <a:spcPct val="0"/>
              </a:spcBef>
              <a:spcAft>
                <a:spcPct val="0"/>
              </a:spcAft>
              <a:defRPr sz="1600">
                <a:solidFill>
                  <a:schemeClr val="tx1"/>
                </a:solidFill>
                <a:latin typeface="Georgia" charset="0"/>
                <a:ea typeface="ＭＳ Ｐゴシック" charset="0"/>
              </a:defRPr>
            </a:lvl8pPr>
            <a:lvl9pPr marL="3886200" indent="-228600" eaLnBrk="0" fontAlgn="base" hangingPunct="0">
              <a:spcBef>
                <a:spcPct val="0"/>
              </a:spcBef>
              <a:spcAft>
                <a:spcPct val="0"/>
              </a:spcAft>
              <a:defRPr sz="1600">
                <a:solidFill>
                  <a:schemeClr val="tx1"/>
                </a:solidFill>
                <a:latin typeface="Georgia" charset="0"/>
                <a:ea typeface="ＭＳ Ｐゴシック" charset="0"/>
              </a:defRPr>
            </a:lvl9pPr>
          </a:lstStyle>
          <a:p>
            <a:fld id="{16D18932-B6BF-7049-91F8-AC6BFD996501}" type="slidenum">
              <a:rPr lang="de-DE" sz="1200">
                <a:latin typeface="Arial" charset="0"/>
              </a:rPr>
              <a:pPr/>
              <a:t>5</a:t>
            </a:fld>
            <a:endParaRPr lang="de-DE"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Arial" pitchFamily="34" charset="0"/>
                <a:ea typeface="ＭＳ Ｐゴシック" pitchFamily="34" charset="-128"/>
                <a:cs typeface="ＭＳ Ｐゴシック"/>
              </a:rPr>
              <a:t>Besonders hohe Anteile weiblicher Beschäftigter weisen die NPO-Bereiche Soziale Dienste (83%), Gesundheits- (74%) und Bildungswesen (71%) aus. </a:t>
            </a:r>
          </a:p>
          <a:p>
            <a:endParaRPr lang="en-GB" dirty="0"/>
          </a:p>
        </p:txBody>
      </p:sp>
      <p:sp>
        <p:nvSpPr>
          <p:cNvPr id="4" name="Foliennummernplatzhalter 3"/>
          <p:cNvSpPr>
            <a:spLocks noGrp="1"/>
          </p:cNvSpPr>
          <p:nvPr>
            <p:ph type="sldNum" sz="quarter" idx="10"/>
          </p:nvPr>
        </p:nvSpPr>
        <p:spPr/>
        <p:txBody>
          <a:bodyPr/>
          <a:lstStyle/>
          <a:p>
            <a:fld id="{3864DEB6-F7AB-4BB8-8C3B-02D74411C52C}" type="slidenum">
              <a:rPr lang="de-DE" altLang="de-DE" smtClean="0"/>
              <a:pPr/>
              <a:t>10</a:t>
            </a:fld>
            <a:endParaRPr lang="de-DE" altLang="de-DE"/>
          </a:p>
        </p:txBody>
      </p:sp>
    </p:spTree>
    <p:extLst>
      <p:ext uri="{BB962C8B-B14F-4D97-AF65-F5344CB8AC3E}">
        <p14:creationId xmlns:p14="http://schemas.microsoft.com/office/powerpoint/2010/main" val="143097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Online-</a:t>
            </a:r>
            <a:r>
              <a:rPr lang="en-GB" dirty="0" err="1" smtClean="0"/>
              <a:t>Umfrage</a:t>
            </a:r>
            <a:r>
              <a:rPr lang="en-GB" baseline="0" dirty="0" smtClean="0"/>
              <a:t> </a:t>
            </a:r>
            <a:r>
              <a:rPr lang="en-GB" baseline="0" dirty="0" err="1" smtClean="0"/>
              <a:t>unter</a:t>
            </a:r>
            <a:r>
              <a:rPr lang="en-GB" baseline="0" dirty="0" smtClean="0"/>
              <a:t> 472 NPOs</a:t>
            </a:r>
          </a:p>
          <a:p>
            <a:r>
              <a:rPr lang="en-GB" baseline="0" dirty="0" smtClean="0"/>
              <a:t>Sampling:</a:t>
            </a:r>
          </a:p>
          <a:p>
            <a:pPr marL="171450" indent="-171450">
              <a:buFontTx/>
              <a:buChar char="-"/>
            </a:pPr>
            <a:r>
              <a:rPr lang="en-GB" baseline="0" dirty="0" smtClean="0"/>
              <a:t>WZB </a:t>
            </a:r>
            <a:r>
              <a:rPr lang="en-GB" baseline="0" dirty="0" err="1" smtClean="0"/>
              <a:t>Organisationsbefragung</a:t>
            </a:r>
            <a:r>
              <a:rPr lang="en-GB" baseline="0" dirty="0" smtClean="0"/>
              <a:t> (</a:t>
            </a:r>
            <a:r>
              <a:rPr lang="en-GB" baseline="0" dirty="0" err="1" smtClean="0"/>
              <a:t>Zufallsstichprobe</a:t>
            </a:r>
            <a:r>
              <a:rPr lang="en-GB" baseline="0" dirty="0" smtClean="0"/>
              <a:t>)</a:t>
            </a:r>
          </a:p>
          <a:p>
            <a:pPr marL="171450" indent="-171450">
              <a:buFontTx/>
              <a:buChar char="-"/>
            </a:pPr>
            <a:r>
              <a:rPr lang="en-GB" baseline="0" dirty="0" smtClean="0"/>
              <a:t>350 </a:t>
            </a:r>
            <a:r>
              <a:rPr lang="en-GB" baseline="0" dirty="0" err="1" smtClean="0"/>
              <a:t>durch</a:t>
            </a:r>
            <a:r>
              <a:rPr lang="en-GB" baseline="0" dirty="0" smtClean="0"/>
              <a:t> Newsletter und </a:t>
            </a:r>
            <a:r>
              <a:rPr lang="en-GB" baseline="0" dirty="0" err="1" smtClean="0"/>
              <a:t>Destop-Recherche</a:t>
            </a:r>
            <a:r>
              <a:rPr lang="en-GB" baseline="0" dirty="0" smtClean="0"/>
              <a:t> </a:t>
            </a:r>
            <a:r>
              <a:rPr lang="en-GB" baseline="0" dirty="0" err="1" smtClean="0"/>
              <a:t>ermittelte</a:t>
            </a:r>
            <a:r>
              <a:rPr lang="en-GB" baseline="0" dirty="0" smtClean="0"/>
              <a:t> </a:t>
            </a:r>
            <a:r>
              <a:rPr lang="en-GB" baseline="0" dirty="0" err="1" smtClean="0"/>
              <a:t>größere</a:t>
            </a:r>
            <a:r>
              <a:rPr lang="en-GB" baseline="0" dirty="0" smtClean="0"/>
              <a:t> NPOs</a:t>
            </a:r>
            <a:endParaRPr lang="en-GB" dirty="0"/>
          </a:p>
        </p:txBody>
      </p:sp>
      <p:sp>
        <p:nvSpPr>
          <p:cNvPr id="4" name="Foliennummernplatzhalter 3"/>
          <p:cNvSpPr>
            <a:spLocks noGrp="1"/>
          </p:cNvSpPr>
          <p:nvPr>
            <p:ph type="sldNum" sz="quarter" idx="10"/>
          </p:nvPr>
        </p:nvSpPr>
        <p:spPr/>
        <p:txBody>
          <a:bodyPr/>
          <a:lstStyle/>
          <a:p>
            <a:fld id="{3864DEB6-F7AB-4BB8-8C3B-02D74411C52C}" type="slidenum">
              <a:rPr lang="de-DE" altLang="de-DE" smtClean="0"/>
              <a:pPr/>
              <a:t>13</a:t>
            </a:fld>
            <a:endParaRPr lang="de-DE" altLang="de-DE"/>
          </a:p>
        </p:txBody>
      </p:sp>
    </p:spTree>
    <p:extLst>
      <p:ext uri="{BB962C8B-B14F-4D97-AF65-F5344CB8AC3E}">
        <p14:creationId xmlns:p14="http://schemas.microsoft.com/office/powerpoint/2010/main" val="106334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Interviewt wurden 52 Frauen und 21 Männer</a:t>
            </a:r>
            <a:endParaRPr lang="de-DE" dirty="0"/>
          </a:p>
        </p:txBody>
      </p:sp>
      <p:sp>
        <p:nvSpPr>
          <p:cNvPr id="4" name="Foliennummernplatzhalter 3"/>
          <p:cNvSpPr>
            <a:spLocks noGrp="1"/>
          </p:cNvSpPr>
          <p:nvPr>
            <p:ph type="sldNum" sz="quarter" idx="10"/>
          </p:nvPr>
        </p:nvSpPr>
        <p:spPr/>
        <p:txBody>
          <a:bodyPr/>
          <a:lstStyle/>
          <a:p>
            <a:fld id="{3864DEB6-F7AB-4BB8-8C3B-02D74411C52C}" type="slidenum">
              <a:rPr lang="de-DE" altLang="de-DE" smtClean="0"/>
              <a:pPr/>
              <a:t>17</a:t>
            </a:fld>
            <a:endParaRPr lang="de-DE" altLang="de-DE"/>
          </a:p>
        </p:txBody>
      </p:sp>
    </p:spTree>
    <p:extLst>
      <p:ext uri="{BB962C8B-B14F-4D97-AF65-F5344CB8AC3E}">
        <p14:creationId xmlns:p14="http://schemas.microsoft.com/office/powerpoint/2010/main" val="3066159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Pro Organisation = alle Ebenen und jeweils Frauen</a:t>
            </a:r>
            <a:r>
              <a:rPr lang="de-DE" baseline="0" dirty="0" smtClean="0"/>
              <a:t> und Männer </a:t>
            </a:r>
          </a:p>
          <a:p>
            <a:r>
              <a:rPr lang="de-DE" dirty="0" smtClean="0"/>
              <a:t>War nicht immer durchführbar.</a:t>
            </a:r>
          </a:p>
          <a:p>
            <a:endParaRPr lang="de-DE" dirty="0" smtClean="0"/>
          </a:p>
          <a:p>
            <a:r>
              <a:rPr lang="de-DE" dirty="0" smtClean="0"/>
              <a:t>Besonderheit der neuen</a:t>
            </a:r>
            <a:r>
              <a:rPr lang="de-DE" baseline="0" dirty="0" smtClean="0"/>
              <a:t> Organisationen = Sozialunternehmen oder auch McKinsey light</a:t>
            </a:r>
            <a:endParaRPr lang="de-DE" dirty="0"/>
          </a:p>
        </p:txBody>
      </p:sp>
      <p:sp>
        <p:nvSpPr>
          <p:cNvPr id="4" name="Foliennummernplatzhalter 3"/>
          <p:cNvSpPr>
            <a:spLocks noGrp="1"/>
          </p:cNvSpPr>
          <p:nvPr>
            <p:ph type="sldNum" sz="quarter" idx="10"/>
          </p:nvPr>
        </p:nvSpPr>
        <p:spPr/>
        <p:txBody>
          <a:bodyPr/>
          <a:lstStyle/>
          <a:p>
            <a:pPr>
              <a:defRPr/>
            </a:pPr>
            <a:fld id="{1C82C380-CA4C-4875-89C2-D276656A5B72}" type="slidenum">
              <a:rPr lang="de-DE" smtClean="0"/>
              <a:pPr>
                <a:defRPr/>
              </a:pPr>
              <a:t>18</a:t>
            </a:fld>
            <a:endParaRPr lang="de-DE"/>
          </a:p>
        </p:txBody>
      </p:sp>
    </p:spTree>
    <p:extLst>
      <p:ext uri="{BB962C8B-B14F-4D97-AF65-F5344CB8AC3E}">
        <p14:creationId xmlns:p14="http://schemas.microsoft.com/office/powerpoint/2010/main" val="3567903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Schwer zu verändern</a:t>
            </a:r>
          </a:p>
          <a:p>
            <a:r>
              <a:rPr lang="de-DE" dirty="0" smtClean="0"/>
              <a:t>Handlungsempfehlungen</a:t>
            </a:r>
            <a:r>
              <a:rPr lang="de-DE" baseline="0" dirty="0" smtClean="0"/>
              <a:t> gehen auf die verschiedenen Aspekte ein</a:t>
            </a:r>
            <a:endParaRPr lang="de-DE" dirty="0"/>
          </a:p>
        </p:txBody>
      </p:sp>
      <p:sp>
        <p:nvSpPr>
          <p:cNvPr id="4" name="Foliennummernplatzhalter 3"/>
          <p:cNvSpPr>
            <a:spLocks noGrp="1"/>
          </p:cNvSpPr>
          <p:nvPr>
            <p:ph type="sldNum" sz="quarter" idx="10"/>
          </p:nvPr>
        </p:nvSpPr>
        <p:spPr/>
        <p:txBody>
          <a:bodyPr/>
          <a:lstStyle/>
          <a:p>
            <a:pPr>
              <a:defRPr/>
            </a:pPr>
            <a:fld id="{1C82C380-CA4C-4875-89C2-D276656A5B72}" type="slidenum">
              <a:rPr lang="de-DE" smtClean="0"/>
              <a:pPr>
                <a:defRPr/>
              </a:pPr>
              <a:t>20</a:t>
            </a:fld>
            <a:endParaRPr lang="de-DE"/>
          </a:p>
        </p:txBody>
      </p:sp>
    </p:spTree>
    <p:extLst>
      <p:ext uri="{BB962C8B-B14F-4D97-AF65-F5344CB8AC3E}">
        <p14:creationId xmlns:p14="http://schemas.microsoft.com/office/powerpoint/2010/main" val="2663582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lienbildplatzhalter 1"/>
          <p:cNvSpPr>
            <a:spLocks noGrp="1" noRot="1" noChangeAspect="1"/>
          </p:cNvSpPr>
          <p:nvPr>
            <p:ph type="sldImg"/>
          </p:nvPr>
        </p:nvSpPr>
        <p:spPr>
          <a:ln/>
        </p:spPr>
      </p:sp>
      <p:sp>
        <p:nvSpPr>
          <p:cNvPr id="84994"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de-DE" dirty="0" smtClean="0">
                <a:ea typeface="ＭＳ Ｐゴシック" charset="0"/>
              </a:rPr>
              <a:t>Nach dem</a:t>
            </a:r>
            <a:r>
              <a:rPr lang="de-DE" baseline="0" dirty="0" smtClean="0">
                <a:ea typeface="ＭＳ Ｐゴシック" charset="0"/>
              </a:rPr>
              <a:t> Beispiel der Kommunalpolitikerinnen „Helene Weber Kolleg“</a:t>
            </a:r>
            <a:endParaRPr lang="de-DE" dirty="0">
              <a:ea typeface="ＭＳ Ｐゴシック" charset="0"/>
            </a:endParaRPr>
          </a:p>
        </p:txBody>
      </p:sp>
      <p:sp>
        <p:nvSpPr>
          <p:cNvPr id="84995"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Georgia" charset="0"/>
                <a:ea typeface="ＭＳ Ｐゴシック" charset="0"/>
                <a:cs typeface="ＭＳ Ｐゴシック" charset="0"/>
              </a:defRPr>
            </a:lvl1pPr>
            <a:lvl2pPr marL="742950" indent="-285750">
              <a:defRPr sz="1600">
                <a:solidFill>
                  <a:schemeClr val="tx1"/>
                </a:solidFill>
                <a:latin typeface="Georgia" charset="0"/>
                <a:ea typeface="ＭＳ Ｐゴシック" charset="0"/>
              </a:defRPr>
            </a:lvl2pPr>
            <a:lvl3pPr marL="1143000" indent="-228600">
              <a:defRPr sz="1600">
                <a:solidFill>
                  <a:schemeClr val="tx1"/>
                </a:solidFill>
                <a:latin typeface="Georgia" charset="0"/>
                <a:ea typeface="ＭＳ Ｐゴシック" charset="0"/>
              </a:defRPr>
            </a:lvl3pPr>
            <a:lvl4pPr marL="1600200" indent="-228600">
              <a:defRPr sz="1600">
                <a:solidFill>
                  <a:schemeClr val="tx1"/>
                </a:solidFill>
                <a:latin typeface="Georgia" charset="0"/>
                <a:ea typeface="ＭＳ Ｐゴシック" charset="0"/>
              </a:defRPr>
            </a:lvl4pPr>
            <a:lvl5pPr marL="2057400" indent="-228600">
              <a:defRPr sz="1600">
                <a:solidFill>
                  <a:schemeClr val="tx1"/>
                </a:solidFill>
                <a:latin typeface="Georgia" charset="0"/>
                <a:ea typeface="ＭＳ Ｐゴシック" charset="0"/>
              </a:defRPr>
            </a:lvl5pPr>
            <a:lvl6pPr marL="2514600" indent="-228600" eaLnBrk="0" fontAlgn="base" hangingPunct="0">
              <a:spcBef>
                <a:spcPct val="0"/>
              </a:spcBef>
              <a:spcAft>
                <a:spcPct val="0"/>
              </a:spcAft>
              <a:defRPr sz="1600">
                <a:solidFill>
                  <a:schemeClr val="tx1"/>
                </a:solidFill>
                <a:latin typeface="Georgia" charset="0"/>
                <a:ea typeface="ＭＳ Ｐゴシック" charset="0"/>
              </a:defRPr>
            </a:lvl6pPr>
            <a:lvl7pPr marL="2971800" indent="-228600" eaLnBrk="0" fontAlgn="base" hangingPunct="0">
              <a:spcBef>
                <a:spcPct val="0"/>
              </a:spcBef>
              <a:spcAft>
                <a:spcPct val="0"/>
              </a:spcAft>
              <a:defRPr sz="1600">
                <a:solidFill>
                  <a:schemeClr val="tx1"/>
                </a:solidFill>
                <a:latin typeface="Georgia" charset="0"/>
                <a:ea typeface="ＭＳ Ｐゴシック" charset="0"/>
              </a:defRPr>
            </a:lvl7pPr>
            <a:lvl8pPr marL="3429000" indent="-228600" eaLnBrk="0" fontAlgn="base" hangingPunct="0">
              <a:spcBef>
                <a:spcPct val="0"/>
              </a:spcBef>
              <a:spcAft>
                <a:spcPct val="0"/>
              </a:spcAft>
              <a:defRPr sz="1600">
                <a:solidFill>
                  <a:schemeClr val="tx1"/>
                </a:solidFill>
                <a:latin typeface="Georgia" charset="0"/>
                <a:ea typeface="ＭＳ Ｐゴシック" charset="0"/>
              </a:defRPr>
            </a:lvl8pPr>
            <a:lvl9pPr marL="3886200" indent="-228600" eaLnBrk="0" fontAlgn="base" hangingPunct="0">
              <a:spcBef>
                <a:spcPct val="0"/>
              </a:spcBef>
              <a:spcAft>
                <a:spcPct val="0"/>
              </a:spcAft>
              <a:defRPr sz="1600">
                <a:solidFill>
                  <a:schemeClr val="tx1"/>
                </a:solidFill>
                <a:latin typeface="Georgia" charset="0"/>
                <a:ea typeface="ＭＳ Ｐゴシック" charset="0"/>
              </a:defRPr>
            </a:lvl9pPr>
          </a:lstStyle>
          <a:p>
            <a:fld id="{621FDAC1-8210-764B-AF5E-CEA6AD5D5D30}" type="slidenum">
              <a:rPr lang="de-DE" sz="1200">
                <a:latin typeface="Arial" charset="0"/>
              </a:rPr>
              <a:pPr/>
              <a:t>28</a:t>
            </a:fld>
            <a:endParaRPr lang="de-DE"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olienbildplatzhalter 1"/>
          <p:cNvSpPr>
            <a:spLocks noGrp="1" noRot="1" noChangeAspect="1"/>
          </p:cNvSpPr>
          <p:nvPr>
            <p:ph type="sldImg"/>
          </p:nvPr>
        </p:nvSpPr>
        <p:spPr>
          <a:ln/>
        </p:spPr>
      </p:sp>
      <p:sp>
        <p:nvSpPr>
          <p:cNvPr id="83970"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DE" altLang="de-DE"/>
          </a:p>
        </p:txBody>
      </p:sp>
      <p:sp>
        <p:nvSpPr>
          <p:cNvPr id="83971"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Georgia" charset="0"/>
                <a:ea typeface="ＭＳ Ｐゴシック" charset="-128"/>
              </a:defRPr>
            </a:lvl1pPr>
            <a:lvl2pPr marL="742950" indent="-285750">
              <a:defRPr sz="1600">
                <a:solidFill>
                  <a:schemeClr val="tx1"/>
                </a:solidFill>
                <a:latin typeface="Georgia" charset="0"/>
                <a:ea typeface="ＭＳ Ｐゴシック" charset="-128"/>
              </a:defRPr>
            </a:lvl2pPr>
            <a:lvl3pPr marL="1143000" indent="-228600">
              <a:defRPr sz="1600">
                <a:solidFill>
                  <a:schemeClr val="tx1"/>
                </a:solidFill>
                <a:latin typeface="Georgia" charset="0"/>
                <a:ea typeface="ＭＳ Ｐゴシック" charset="-128"/>
              </a:defRPr>
            </a:lvl3pPr>
            <a:lvl4pPr marL="1600200" indent="-228600">
              <a:defRPr sz="1600">
                <a:solidFill>
                  <a:schemeClr val="tx1"/>
                </a:solidFill>
                <a:latin typeface="Georgia" charset="0"/>
                <a:ea typeface="ＭＳ Ｐゴシック" charset="-128"/>
              </a:defRPr>
            </a:lvl4pPr>
            <a:lvl5pPr marL="2057400" indent="-228600">
              <a:defRPr sz="1600">
                <a:solidFill>
                  <a:schemeClr val="tx1"/>
                </a:solidFill>
                <a:latin typeface="Georgia" charset="0"/>
                <a:ea typeface="ＭＳ Ｐゴシック" charset="-128"/>
              </a:defRPr>
            </a:lvl5pPr>
            <a:lvl6pPr marL="2514600" indent="-228600" eaLnBrk="0" fontAlgn="base" hangingPunct="0">
              <a:spcBef>
                <a:spcPct val="0"/>
              </a:spcBef>
              <a:spcAft>
                <a:spcPct val="0"/>
              </a:spcAft>
              <a:defRPr sz="1600">
                <a:solidFill>
                  <a:schemeClr val="tx1"/>
                </a:solidFill>
                <a:latin typeface="Georgia" charset="0"/>
                <a:ea typeface="ＭＳ Ｐゴシック" charset="-128"/>
              </a:defRPr>
            </a:lvl6pPr>
            <a:lvl7pPr marL="2971800" indent="-228600" eaLnBrk="0" fontAlgn="base" hangingPunct="0">
              <a:spcBef>
                <a:spcPct val="0"/>
              </a:spcBef>
              <a:spcAft>
                <a:spcPct val="0"/>
              </a:spcAft>
              <a:defRPr sz="1600">
                <a:solidFill>
                  <a:schemeClr val="tx1"/>
                </a:solidFill>
                <a:latin typeface="Georgia" charset="0"/>
                <a:ea typeface="ＭＳ Ｐゴシック" charset="-128"/>
              </a:defRPr>
            </a:lvl7pPr>
            <a:lvl8pPr marL="3429000" indent="-228600" eaLnBrk="0" fontAlgn="base" hangingPunct="0">
              <a:spcBef>
                <a:spcPct val="0"/>
              </a:spcBef>
              <a:spcAft>
                <a:spcPct val="0"/>
              </a:spcAft>
              <a:defRPr sz="1600">
                <a:solidFill>
                  <a:schemeClr val="tx1"/>
                </a:solidFill>
                <a:latin typeface="Georgia" charset="0"/>
                <a:ea typeface="ＭＳ Ｐゴシック" charset="-128"/>
              </a:defRPr>
            </a:lvl8pPr>
            <a:lvl9pPr marL="3886200" indent="-228600" eaLnBrk="0" fontAlgn="base" hangingPunct="0">
              <a:spcBef>
                <a:spcPct val="0"/>
              </a:spcBef>
              <a:spcAft>
                <a:spcPct val="0"/>
              </a:spcAft>
              <a:defRPr sz="1600">
                <a:solidFill>
                  <a:schemeClr val="tx1"/>
                </a:solidFill>
                <a:latin typeface="Georgia" charset="0"/>
                <a:ea typeface="ＭＳ Ｐゴシック" charset="-128"/>
              </a:defRPr>
            </a:lvl9pPr>
          </a:lstStyle>
          <a:p>
            <a:fld id="{6053AAE8-0C23-B54E-9614-4332AD7A589B}" type="slidenum">
              <a:rPr lang="de-DE" altLang="de-DE" sz="1200">
                <a:latin typeface="Arial" charset="0"/>
              </a:rPr>
              <a:pPr/>
              <a:t>29</a:t>
            </a:fld>
            <a:endParaRPr lang="de-DE" altLang="de-DE" sz="1200">
              <a:latin typeface="Arial" charset="0"/>
            </a:endParaRPr>
          </a:p>
        </p:txBody>
      </p:sp>
    </p:spTree>
    <p:extLst>
      <p:ext uri="{BB962C8B-B14F-4D97-AF65-F5344CB8AC3E}">
        <p14:creationId xmlns:p14="http://schemas.microsoft.com/office/powerpoint/2010/main" val="478790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3" name="Grafik 9" descr="PP_Hintergrund_0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71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2300062" y="5213350"/>
            <a:ext cx="4108450" cy="338554"/>
          </a:xfrm>
          <a:prstGeom prst="rect">
            <a:avLst/>
          </a:prstGeom>
          <a:noFill/>
          <a:ln w="9525">
            <a:noFill/>
            <a:miter lim="800000"/>
            <a:headEnd/>
            <a:tailEnd/>
          </a:ln>
          <a:effectLst/>
        </p:spPr>
        <p:txBody>
          <a:bodyPr>
            <a:spAutoFit/>
          </a:bodyPr>
          <a:lstStyle/>
          <a:p>
            <a:pPr eaLnBrk="0" hangingPunct="0">
              <a:spcBef>
                <a:spcPct val="50000"/>
              </a:spcBef>
              <a:defRPr/>
            </a:pPr>
            <a:r>
              <a:rPr lang="de-DE" sz="1600" dirty="0" smtClean="0">
                <a:solidFill>
                  <a:schemeClr val="bg2"/>
                </a:solidFill>
                <a:latin typeface="Verdana" pitchFamily="34" charset="0"/>
                <a:cs typeface="Arial" pitchFamily="34" charset="0"/>
              </a:rPr>
              <a:t> Prof. Dr. Annette Zimmer</a:t>
            </a:r>
            <a:endParaRPr lang="de-DE" sz="1600" dirty="0">
              <a:solidFill>
                <a:schemeClr val="bg2"/>
              </a:solidFill>
              <a:latin typeface="Verdana" pitchFamily="34" charset="0"/>
              <a:cs typeface="Arial" pitchFamily="34" charset="0"/>
            </a:endParaRPr>
          </a:p>
        </p:txBody>
      </p:sp>
      <p:sp>
        <p:nvSpPr>
          <p:cNvPr id="5123" name="Rectangle 3"/>
          <p:cNvSpPr>
            <a:spLocks noGrp="1" noChangeArrowheads="1"/>
          </p:cNvSpPr>
          <p:nvPr>
            <p:ph type="ctrTitle"/>
          </p:nvPr>
        </p:nvSpPr>
        <p:spPr>
          <a:xfrm>
            <a:off x="244475" y="1417340"/>
            <a:ext cx="7881938" cy="2987984"/>
          </a:xfrm>
        </p:spPr>
        <p:txBody>
          <a:bodyPr anchor="t"/>
          <a:lstStyle>
            <a:lvl1pPr>
              <a:defRPr sz="300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239875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Verdana" pitchFamily="34" charset="0"/>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defRPr sz="1600">
                <a:latin typeface="Verdana" pitchFamily="34" charset="0"/>
              </a:defRPr>
            </a:lvl1pPr>
            <a:lvl2pPr>
              <a:defRPr sz="1600">
                <a:latin typeface="Verdana" pitchFamily="34" charset="0"/>
              </a:defRPr>
            </a:lvl2pPr>
            <a:lvl3pPr>
              <a:defRPr sz="1600">
                <a:latin typeface="Verdana" pitchFamily="34" charset="0"/>
              </a:defRPr>
            </a:lvl3pPr>
            <a:lvl4pPr>
              <a:defRPr sz="1600">
                <a:latin typeface="Verdana" pitchFamily="34" charset="0"/>
              </a:defRPr>
            </a:lvl4pPr>
            <a:lvl5pPr>
              <a:defRPr sz="1600">
                <a:latin typeface="Verdana"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Rectangle 5"/>
          <p:cNvSpPr>
            <a:spLocks noGrp="1" noChangeArrowheads="1"/>
          </p:cNvSpPr>
          <p:nvPr>
            <p:ph type="ftr" sz="quarter" idx="10"/>
          </p:nvPr>
        </p:nvSpPr>
        <p:spPr>
          <a:xfrm>
            <a:off x="4094163" y="544513"/>
            <a:ext cx="4124325" cy="263525"/>
          </a:xfrm>
          <a:prstGeom prst="rect">
            <a:avLst/>
          </a:prstGeom>
          <a:ln/>
        </p:spPr>
        <p:txBody>
          <a:bodyPr/>
          <a:lstStyle>
            <a:lvl1pPr>
              <a:defRPr/>
            </a:lvl1pPr>
          </a:lstStyle>
          <a:p>
            <a:pPr>
              <a:defRPr/>
            </a:pPr>
            <a:r>
              <a:rPr lang="de-DE" dirty="0" smtClean="0"/>
              <a:t>Trends der Zivilgesellschaftsforschung</a:t>
            </a:r>
          </a:p>
          <a:p>
            <a:pPr>
              <a:defRPr/>
            </a:pPr>
            <a:endParaRPr lang="de-DE" dirty="0"/>
          </a:p>
        </p:txBody>
      </p:sp>
      <p:sp>
        <p:nvSpPr>
          <p:cNvPr id="5" name="Rectangle 6"/>
          <p:cNvSpPr>
            <a:spLocks noGrp="1" noChangeArrowheads="1"/>
          </p:cNvSpPr>
          <p:nvPr>
            <p:ph type="sldNum" sz="quarter" idx="11"/>
          </p:nvPr>
        </p:nvSpPr>
        <p:spPr>
          <a:ln/>
        </p:spPr>
        <p:txBody>
          <a:bodyPr/>
          <a:lstStyle>
            <a:lvl1pPr>
              <a:defRPr/>
            </a:lvl1pPr>
          </a:lstStyle>
          <a:p>
            <a:pPr>
              <a:defRPr/>
            </a:pPr>
            <a:fld id="{6410653F-CF45-4D37-B7B2-64DFBE6886A9}" type="slidenum">
              <a:rPr lang="de-DE"/>
              <a:pPr>
                <a:defRPr/>
              </a:pPr>
              <a:t>‹Nr.›</a:t>
            </a:fld>
            <a:endParaRPr lang="de-DE" dirty="0"/>
          </a:p>
        </p:txBody>
      </p:sp>
      <p:sp>
        <p:nvSpPr>
          <p:cNvPr id="6" name="Rectangle 7"/>
          <p:cNvSpPr>
            <a:spLocks noGrp="1" noChangeArrowheads="1"/>
          </p:cNvSpPr>
          <p:nvPr>
            <p:ph type="dt" sz="half" idx="12"/>
          </p:nvPr>
        </p:nvSpPr>
        <p:spPr>
          <a:ln/>
        </p:spPr>
        <p:txBody>
          <a:bodyPr/>
          <a:lstStyle>
            <a:lvl1pPr>
              <a:defRPr/>
            </a:lvl1pPr>
          </a:lstStyle>
          <a:p>
            <a:pPr>
              <a:defRPr/>
            </a:pPr>
            <a:r>
              <a:rPr lang="de-DE"/>
              <a:t>Datum: </a:t>
            </a:r>
          </a:p>
        </p:txBody>
      </p:sp>
    </p:spTree>
    <p:extLst>
      <p:ext uri="{BB962C8B-B14F-4D97-AF65-F5344CB8AC3E}">
        <p14:creationId xmlns:p14="http://schemas.microsoft.com/office/powerpoint/2010/main" val="28185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p:nvPr>
        </p:nvSpPr>
        <p:spPr>
          <a:xfrm>
            <a:off x="200026" y="1609990"/>
            <a:ext cx="3921125" cy="31525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273551" y="1609990"/>
            <a:ext cx="3922713" cy="31525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xfrm>
            <a:off x="4094163" y="544513"/>
            <a:ext cx="4124325" cy="263525"/>
          </a:xfrm>
          <a:prstGeom prst="rect">
            <a:avLst/>
          </a:prstGeom>
          <a:ln/>
        </p:spPr>
        <p:txBody>
          <a:bodyPr/>
          <a:lstStyle>
            <a:lvl1pPr>
              <a:defRPr/>
            </a:lvl1pPr>
          </a:lstStyle>
          <a:p>
            <a:pPr>
              <a:defRPr/>
            </a:pPr>
            <a:r>
              <a:rPr lang="de-DE" dirty="0" smtClean="0"/>
              <a:t>Trends der Zivilgesellschaftsforschung</a:t>
            </a:r>
            <a:endParaRPr lang="de-DE" dirty="0"/>
          </a:p>
        </p:txBody>
      </p:sp>
      <p:sp>
        <p:nvSpPr>
          <p:cNvPr id="6" name="Rectangle 6"/>
          <p:cNvSpPr>
            <a:spLocks noGrp="1" noChangeArrowheads="1"/>
          </p:cNvSpPr>
          <p:nvPr>
            <p:ph type="sldNum" sz="quarter" idx="11"/>
          </p:nvPr>
        </p:nvSpPr>
        <p:spPr>
          <a:ln/>
        </p:spPr>
        <p:txBody>
          <a:bodyPr/>
          <a:lstStyle>
            <a:lvl1pPr>
              <a:defRPr/>
            </a:lvl1pPr>
          </a:lstStyle>
          <a:p>
            <a:pPr>
              <a:defRPr/>
            </a:pPr>
            <a:fld id="{FCF7A392-7666-4E83-A41C-CE1C87B2D6B2}" type="slidenum">
              <a:rPr lang="de-DE"/>
              <a:pPr>
                <a:defRPr/>
              </a:pPr>
              <a:t>‹Nr.›</a:t>
            </a:fld>
            <a:endParaRPr lang="de-DE" dirty="0"/>
          </a:p>
        </p:txBody>
      </p:sp>
      <p:sp>
        <p:nvSpPr>
          <p:cNvPr id="7" name="Rectangle 7"/>
          <p:cNvSpPr>
            <a:spLocks noGrp="1" noChangeArrowheads="1"/>
          </p:cNvSpPr>
          <p:nvPr>
            <p:ph type="dt" sz="half" idx="12"/>
          </p:nvPr>
        </p:nvSpPr>
        <p:spPr>
          <a:ln/>
        </p:spPr>
        <p:txBody>
          <a:bodyPr/>
          <a:lstStyle>
            <a:lvl1pPr>
              <a:defRPr/>
            </a:lvl1pPr>
          </a:lstStyle>
          <a:p>
            <a:pPr>
              <a:defRPr/>
            </a:pPr>
            <a:r>
              <a:rPr lang="de-DE"/>
              <a:t>Datum: </a:t>
            </a:r>
          </a:p>
        </p:txBody>
      </p:sp>
    </p:spTree>
    <p:extLst>
      <p:ext uri="{BB962C8B-B14F-4D97-AF65-F5344CB8AC3E}">
        <p14:creationId xmlns:p14="http://schemas.microsoft.com/office/powerpoint/2010/main" val="237371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xfrm>
            <a:off x="4094163" y="544513"/>
            <a:ext cx="4124325" cy="263525"/>
          </a:xfrm>
          <a:prstGeom prst="rect">
            <a:avLst/>
          </a:prstGeom>
          <a:ln/>
        </p:spPr>
        <p:txBody>
          <a:bodyPr/>
          <a:lstStyle>
            <a:lvl1pPr>
              <a:defRPr/>
            </a:lvl1pPr>
          </a:lstStyle>
          <a:p>
            <a:pPr>
              <a:defRPr/>
            </a:pPr>
            <a:r>
              <a:rPr lang="de-DE" dirty="0" smtClean="0"/>
              <a:t>Trends der Zivilgesellschaftsforschung</a:t>
            </a:r>
            <a:endParaRPr lang="de-DE" dirty="0"/>
          </a:p>
        </p:txBody>
      </p:sp>
      <p:sp>
        <p:nvSpPr>
          <p:cNvPr id="4" name="Rectangle 6"/>
          <p:cNvSpPr>
            <a:spLocks noGrp="1" noChangeArrowheads="1"/>
          </p:cNvSpPr>
          <p:nvPr>
            <p:ph type="sldNum" sz="quarter" idx="11"/>
          </p:nvPr>
        </p:nvSpPr>
        <p:spPr>
          <a:ln/>
        </p:spPr>
        <p:txBody>
          <a:bodyPr/>
          <a:lstStyle>
            <a:lvl1pPr>
              <a:defRPr/>
            </a:lvl1pPr>
          </a:lstStyle>
          <a:p>
            <a:pPr>
              <a:defRPr/>
            </a:pPr>
            <a:fld id="{6BC96E4F-1BD7-47FD-BA49-7AFB0FD29B65}" type="slidenum">
              <a:rPr lang="de-DE"/>
              <a:pPr>
                <a:defRPr/>
              </a:pPr>
              <a:t>‹Nr.›</a:t>
            </a:fld>
            <a:endParaRPr lang="de-DE" dirty="0"/>
          </a:p>
        </p:txBody>
      </p:sp>
      <p:sp>
        <p:nvSpPr>
          <p:cNvPr id="5" name="Rectangle 7"/>
          <p:cNvSpPr>
            <a:spLocks noGrp="1" noChangeArrowheads="1"/>
          </p:cNvSpPr>
          <p:nvPr>
            <p:ph type="dt" sz="half" idx="12"/>
          </p:nvPr>
        </p:nvSpPr>
        <p:spPr>
          <a:ln/>
        </p:spPr>
        <p:txBody>
          <a:bodyPr/>
          <a:lstStyle>
            <a:lvl1pPr>
              <a:defRPr/>
            </a:lvl1pPr>
          </a:lstStyle>
          <a:p>
            <a:pPr>
              <a:defRPr/>
            </a:pPr>
            <a:r>
              <a:rPr lang="de-DE"/>
              <a:t>Datum: </a:t>
            </a:r>
          </a:p>
        </p:txBody>
      </p:sp>
    </p:spTree>
    <p:extLst>
      <p:ext uri="{BB962C8B-B14F-4D97-AF65-F5344CB8AC3E}">
        <p14:creationId xmlns:p14="http://schemas.microsoft.com/office/powerpoint/2010/main" val="403127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4094163" y="544513"/>
            <a:ext cx="4124325" cy="263525"/>
          </a:xfrm>
          <a:prstGeom prst="rect">
            <a:avLst/>
          </a:prstGeom>
          <a:ln/>
        </p:spPr>
        <p:txBody>
          <a:bodyPr/>
          <a:lstStyle>
            <a:lvl1pPr>
              <a:defRPr/>
            </a:lvl1pPr>
          </a:lstStyle>
          <a:p>
            <a:pPr>
              <a:defRPr/>
            </a:pPr>
            <a:r>
              <a:rPr lang="de-DE" dirty="0" smtClean="0"/>
              <a:t>Trends der Zivilgesellschaftsforschung</a:t>
            </a:r>
            <a:endParaRPr lang="de-DE" dirty="0"/>
          </a:p>
        </p:txBody>
      </p:sp>
      <p:sp>
        <p:nvSpPr>
          <p:cNvPr id="3" name="Rectangle 6"/>
          <p:cNvSpPr>
            <a:spLocks noGrp="1" noChangeArrowheads="1"/>
          </p:cNvSpPr>
          <p:nvPr>
            <p:ph type="sldNum" sz="quarter" idx="11"/>
          </p:nvPr>
        </p:nvSpPr>
        <p:spPr>
          <a:ln/>
        </p:spPr>
        <p:txBody>
          <a:bodyPr/>
          <a:lstStyle>
            <a:lvl1pPr>
              <a:defRPr/>
            </a:lvl1pPr>
          </a:lstStyle>
          <a:p>
            <a:pPr>
              <a:defRPr/>
            </a:pPr>
            <a:fld id="{94DF8994-DC87-46B6-9703-3448F638C72D}" type="slidenum">
              <a:rPr lang="de-DE"/>
              <a:pPr>
                <a:defRPr/>
              </a:pPr>
              <a:t>‹Nr.›</a:t>
            </a:fld>
            <a:endParaRPr lang="de-DE" dirty="0"/>
          </a:p>
        </p:txBody>
      </p:sp>
      <p:sp>
        <p:nvSpPr>
          <p:cNvPr id="4" name="Rectangle 7"/>
          <p:cNvSpPr>
            <a:spLocks noGrp="1" noChangeArrowheads="1"/>
          </p:cNvSpPr>
          <p:nvPr>
            <p:ph type="dt" sz="half" idx="12"/>
          </p:nvPr>
        </p:nvSpPr>
        <p:spPr>
          <a:ln/>
        </p:spPr>
        <p:txBody>
          <a:bodyPr/>
          <a:lstStyle>
            <a:lvl1pPr>
              <a:defRPr/>
            </a:lvl1pPr>
          </a:lstStyle>
          <a:p>
            <a:pPr>
              <a:defRPr/>
            </a:pPr>
            <a:r>
              <a:rPr lang="de-DE"/>
              <a:t>Datum: </a:t>
            </a:r>
          </a:p>
        </p:txBody>
      </p:sp>
    </p:spTree>
    <p:extLst>
      <p:ext uri="{BB962C8B-B14F-4D97-AF65-F5344CB8AC3E}">
        <p14:creationId xmlns:p14="http://schemas.microsoft.com/office/powerpoint/2010/main" val="169070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xfrm>
            <a:off x="4094163" y="544513"/>
            <a:ext cx="4124325" cy="263525"/>
          </a:xfrm>
          <a:prstGeom prst="rect">
            <a:avLst/>
          </a:prstGeom>
          <a:ln/>
        </p:spPr>
        <p:txBody>
          <a:bodyPr/>
          <a:lstStyle>
            <a:lvl1pPr>
              <a:defRPr/>
            </a:lvl1pPr>
          </a:lstStyle>
          <a:p>
            <a:pPr>
              <a:defRPr/>
            </a:pPr>
            <a:r>
              <a:rPr lang="de-DE" dirty="0" smtClean="0"/>
              <a:t>Trends der Zivilgesellschaftsforschung</a:t>
            </a:r>
            <a:endParaRPr lang="de-DE" dirty="0"/>
          </a:p>
        </p:txBody>
      </p:sp>
      <p:sp>
        <p:nvSpPr>
          <p:cNvPr id="5" name="Rectangle 6"/>
          <p:cNvSpPr>
            <a:spLocks noGrp="1" noChangeArrowheads="1"/>
          </p:cNvSpPr>
          <p:nvPr>
            <p:ph type="sldNum" sz="quarter" idx="11"/>
          </p:nvPr>
        </p:nvSpPr>
        <p:spPr>
          <a:ln/>
        </p:spPr>
        <p:txBody>
          <a:bodyPr/>
          <a:lstStyle>
            <a:lvl1pPr>
              <a:defRPr/>
            </a:lvl1pPr>
          </a:lstStyle>
          <a:p>
            <a:pPr>
              <a:defRPr/>
            </a:pPr>
            <a:fld id="{471062AE-4067-4466-81E2-97A0F5D6FE86}" type="slidenum">
              <a:rPr lang="de-DE"/>
              <a:pPr>
                <a:defRPr/>
              </a:pPr>
              <a:t>‹Nr.›</a:t>
            </a:fld>
            <a:endParaRPr lang="de-DE" dirty="0"/>
          </a:p>
        </p:txBody>
      </p:sp>
      <p:sp>
        <p:nvSpPr>
          <p:cNvPr id="6" name="Rectangle 7"/>
          <p:cNvSpPr>
            <a:spLocks noGrp="1" noChangeArrowheads="1"/>
          </p:cNvSpPr>
          <p:nvPr>
            <p:ph type="dt" sz="half" idx="12"/>
          </p:nvPr>
        </p:nvSpPr>
        <p:spPr>
          <a:ln/>
        </p:spPr>
        <p:txBody>
          <a:bodyPr/>
          <a:lstStyle>
            <a:lvl1pPr>
              <a:defRPr/>
            </a:lvl1pPr>
          </a:lstStyle>
          <a:p>
            <a:pPr>
              <a:defRPr/>
            </a:pPr>
            <a:r>
              <a:rPr lang="de-DE"/>
              <a:t>Datum: </a:t>
            </a:r>
          </a:p>
        </p:txBody>
      </p:sp>
    </p:spTree>
    <p:extLst>
      <p:ext uri="{BB962C8B-B14F-4D97-AF65-F5344CB8AC3E}">
        <p14:creationId xmlns:p14="http://schemas.microsoft.com/office/powerpoint/2010/main" val="1517341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8" descr="PP_Hintergrund_02b.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1588"/>
            <a:ext cx="9142413"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04788" y="714375"/>
            <a:ext cx="799623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smtClean="0"/>
              <a:t>&gt; Mastertitelformat bearbeiten</a:t>
            </a:r>
          </a:p>
        </p:txBody>
      </p:sp>
      <p:sp>
        <p:nvSpPr>
          <p:cNvPr id="1028" name="Rectangle 4"/>
          <p:cNvSpPr>
            <a:spLocks noGrp="1" noChangeArrowheads="1"/>
          </p:cNvSpPr>
          <p:nvPr>
            <p:ph type="body" idx="1"/>
          </p:nvPr>
        </p:nvSpPr>
        <p:spPr bwMode="auto">
          <a:xfrm>
            <a:off x="200025" y="1609725"/>
            <a:ext cx="7996238"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Textmasterformate durch Klicken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smtClean="0"/>
              <a:t>Fünfte Ebene</a:t>
            </a:r>
          </a:p>
        </p:txBody>
      </p:sp>
      <p:sp>
        <p:nvSpPr>
          <p:cNvPr id="4102" name="Rectangle 6"/>
          <p:cNvSpPr>
            <a:spLocks noGrp="1" noChangeArrowheads="1"/>
          </p:cNvSpPr>
          <p:nvPr>
            <p:ph type="sldNum" sz="quarter" idx="4"/>
          </p:nvPr>
        </p:nvSpPr>
        <p:spPr bwMode="auto">
          <a:xfrm>
            <a:off x="8377238" y="509588"/>
            <a:ext cx="601662" cy="309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chemeClr val="bg2"/>
                </a:solidFill>
                <a:latin typeface="Verdana" pitchFamily="34" charset="0"/>
                <a:ea typeface="ＭＳ Ｐゴシック" pitchFamily="34" charset="-128"/>
                <a:cs typeface="Arial" pitchFamily="34" charset="0"/>
              </a:defRPr>
            </a:lvl1pPr>
          </a:lstStyle>
          <a:p>
            <a:pPr>
              <a:defRPr/>
            </a:pPr>
            <a:fld id="{900ACA29-14C7-4FBA-9976-D80E17D986FF}" type="slidenum">
              <a:rPr lang="de-DE"/>
              <a:pPr>
                <a:defRPr/>
              </a:pPr>
              <a:t>‹Nr.›</a:t>
            </a:fld>
            <a:endParaRPr lang="de-DE" dirty="0"/>
          </a:p>
        </p:txBody>
      </p:sp>
      <p:sp>
        <p:nvSpPr>
          <p:cNvPr id="4103" name="Rectangle 7"/>
          <p:cNvSpPr>
            <a:spLocks noGrp="1" noChangeArrowheads="1"/>
          </p:cNvSpPr>
          <p:nvPr>
            <p:ph type="dt" sz="half" idx="2"/>
          </p:nvPr>
        </p:nvSpPr>
        <p:spPr bwMode="auto">
          <a:xfrm>
            <a:off x="2911475" y="5449888"/>
            <a:ext cx="2133600" cy="179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chemeClr val="bg2"/>
                </a:solidFill>
                <a:latin typeface="Verdana" pitchFamily="34" charset="0"/>
                <a:ea typeface="ＭＳ Ｐゴシック" pitchFamily="34" charset="-128"/>
                <a:cs typeface="Arial" pitchFamily="34" charset="0"/>
              </a:defRPr>
            </a:lvl1pPr>
          </a:lstStyle>
          <a:p>
            <a:pPr>
              <a:defRPr/>
            </a:pPr>
            <a:r>
              <a:rPr lang="de-DE"/>
              <a:t>Datum: </a:t>
            </a:r>
          </a:p>
        </p:txBody>
      </p:sp>
      <p:sp>
        <p:nvSpPr>
          <p:cNvPr id="4104" name="Text Box 8"/>
          <p:cNvSpPr txBox="1">
            <a:spLocks noChangeArrowheads="1"/>
          </p:cNvSpPr>
          <p:nvPr/>
        </p:nvSpPr>
        <p:spPr bwMode="auto">
          <a:xfrm>
            <a:off x="179388" y="5449888"/>
            <a:ext cx="4343400" cy="254000"/>
          </a:xfrm>
          <a:prstGeom prst="rect">
            <a:avLst/>
          </a:prstGeom>
          <a:noFill/>
          <a:ln w="9525">
            <a:noFill/>
            <a:miter lim="800000"/>
            <a:headEnd/>
            <a:tailEnd/>
          </a:ln>
          <a:effectLst/>
        </p:spPr>
        <p:txBody>
          <a:bodyPr/>
          <a:lstStyle/>
          <a:p>
            <a:pPr eaLnBrk="0" hangingPunct="0">
              <a:spcBef>
                <a:spcPct val="50000"/>
              </a:spcBef>
              <a:defRPr/>
            </a:pPr>
            <a:r>
              <a:rPr lang="de-DE" sz="1000" dirty="0" smtClean="0">
                <a:solidFill>
                  <a:schemeClr val="bg2"/>
                </a:solidFill>
                <a:latin typeface="Verdana" pitchFamily="34" charset="0"/>
                <a:cs typeface="Arial" pitchFamily="34" charset="0"/>
              </a:rPr>
              <a:t>Prof. Dr. Annette</a:t>
            </a:r>
            <a:r>
              <a:rPr lang="de-DE" sz="1000" baseline="0" dirty="0" smtClean="0">
                <a:solidFill>
                  <a:schemeClr val="bg2"/>
                </a:solidFill>
                <a:latin typeface="Verdana" pitchFamily="34" charset="0"/>
                <a:cs typeface="Arial" pitchFamily="34" charset="0"/>
              </a:rPr>
              <a:t> Zimmer</a:t>
            </a:r>
          </a:p>
          <a:p>
            <a:pPr eaLnBrk="0" hangingPunct="0">
              <a:spcBef>
                <a:spcPct val="50000"/>
              </a:spcBef>
              <a:defRPr/>
            </a:pPr>
            <a:endParaRPr lang="de-DE" sz="1000" dirty="0">
              <a:solidFill>
                <a:schemeClr val="bg2"/>
              </a:solidFill>
              <a:latin typeface="Verdana" pitchFamily="34" charset="0"/>
              <a:cs typeface="Arial" pitchFamily="34" charset="0"/>
            </a:endParaRPr>
          </a:p>
        </p:txBody>
      </p:sp>
    </p:spTree>
  </p:cSld>
  <p:clrMap bg1="dk2" tx1="lt1" bg2="dk1" tx2="lt2" accent1="accent1" accent2="accent2" accent3="accent3" accent4="accent4" accent5="accent5" accent6="accent6" hlink="hlink" folHlink="folHlink"/>
  <p:sldLayoutIdLst>
    <p:sldLayoutId id="2147483712" r:id="rId1"/>
    <p:sldLayoutId id="2147483707" r:id="rId2"/>
    <p:sldLayoutId id="2147483708" r:id="rId3"/>
    <p:sldLayoutId id="2147483709" r:id="rId4"/>
    <p:sldLayoutId id="2147483710" r:id="rId5"/>
    <p:sldLayoutId id="2147483711" r:id="rId6"/>
  </p:sldLayoutIdLst>
  <p:hf hdr="0" dt="0"/>
  <p:txStyles>
    <p:titleStyle>
      <a:lvl1pPr algn="l" rtl="0" eaLnBrk="1" fontAlgn="base" hangingPunct="1">
        <a:spcBef>
          <a:spcPct val="0"/>
        </a:spcBef>
        <a:spcAft>
          <a:spcPct val="0"/>
        </a:spcAft>
        <a:defRPr sz="2400">
          <a:solidFill>
            <a:srgbClr val="0099CC"/>
          </a:solidFill>
          <a:latin typeface="Verdana" pitchFamily="34" charset="0"/>
          <a:ea typeface="+mj-ea"/>
          <a:cs typeface="ＭＳ Ｐゴシック"/>
        </a:defRPr>
      </a:lvl1pPr>
      <a:lvl2pPr algn="l" rtl="0" eaLnBrk="1" fontAlgn="base" hangingPunct="1">
        <a:spcBef>
          <a:spcPct val="0"/>
        </a:spcBef>
        <a:spcAft>
          <a:spcPct val="0"/>
        </a:spcAft>
        <a:defRPr sz="2400">
          <a:solidFill>
            <a:srgbClr val="0099CC"/>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0099CC"/>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0099CC"/>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0099CC"/>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0099CC"/>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0099CC"/>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0099CC"/>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0099CC"/>
          </a:solidFill>
          <a:latin typeface="MetaNormal-Roman" pitchFamily="18" charset="0"/>
          <a:ea typeface="ＭＳ Ｐゴシック" pitchFamily="34" charset="-128"/>
        </a:defRPr>
      </a:lvl9pPr>
    </p:titleStyle>
    <p:bodyStyle>
      <a:lvl1pPr marL="1588" indent="179388" algn="l" rtl="0" eaLnBrk="1" fontAlgn="base" hangingPunct="1">
        <a:spcBef>
          <a:spcPct val="20000"/>
        </a:spcBef>
        <a:spcAft>
          <a:spcPct val="0"/>
        </a:spcAft>
        <a:buChar char="•"/>
        <a:defRPr sz="1600">
          <a:solidFill>
            <a:schemeClr val="bg2"/>
          </a:solidFill>
          <a:latin typeface="Verdana" pitchFamily="34" charset="0"/>
          <a:ea typeface="+mn-ea"/>
          <a:cs typeface="ＭＳ Ｐゴシック"/>
        </a:defRPr>
      </a:lvl1pPr>
      <a:lvl2pPr marL="361950" indent="169863" algn="l" rtl="0" eaLnBrk="1" fontAlgn="base" hangingPunct="1">
        <a:spcBef>
          <a:spcPct val="20000"/>
        </a:spcBef>
        <a:spcAft>
          <a:spcPct val="0"/>
        </a:spcAft>
        <a:buFont typeface="MetaNormal-Roman" pitchFamily="34" charset="0"/>
        <a:buChar char="•"/>
        <a:defRPr sz="1600">
          <a:solidFill>
            <a:schemeClr val="bg2"/>
          </a:solidFill>
          <a:latin typeface="Verdana" pitchFamily="34" charset="0"/>
          <a:ea typeface="+mn-ea"/>
          <a:cs typeface="ＭＳ Ｐゴシック"/>
        </a:defRPr>
      </a:lvl2pPr>
      <a:lvl3pPr marL="712788" indent="179388" algn="l" rtl="0" eaLnBrk="1" fontAlgn="base" hangingPunct="1">
        <a:spcBef>
          <a:spcPct val="20000"/>
        </a:spcBef>
        <a:spcAft>
          <a:spcPct val="0"/>
        </a:spcAft>
        <a:buChar char="•"/>
        <a:defRPr sz="1600">
          <a:solidFill>
            <a:schemeClr val="bg2"/>
          </a:solidFill>
          <a:latin typeface="Verdana" pitchFamily="34" charset="0"/>
          <a:ea typeface="+mn-ea"/>
          <a:cs typeface="ＭＳ Ｐゴシック"/>
        </a:defRPr>
      </a:lvl3pPr>
      <a:lvl4pPr marL="1073150" indent="180975" algn="l" rtl="0" eaLnBrk="1" fontAlgn="base" hangingPunct="1">
        <a:spcBef>
          <a:spcPct val="20000"/>
        </a:spcBef>
        <a:spcAft>
          <a:spcPct val="0"/>
        </a:spcAft>
        <a:buFont typeface="MetaNormal-Roman" pitchFamily="34" charset="0"/>
        <a:buChar char="•"/>
        <a:defRPr sz="1600">
          <a:solidFill>
            <a:schemeClr val="bg2"/>
          </a:solidFill>
          <a:latin typeface="Verdana" pitchFamily="34" charset="0"/>
          <a:ea typeface="+mn-ea"/>
          <a:cs typeface="ＭＳ Ｐゴシック"/>
        </a:defRPr>
      </a:lvl4pPr>
      <a:lvl5pPr marL="1430338" indent="185738" algn="l" rtl="0" eaLnBrk="1" fontAlgn="base" hangingPunct="1">
        <a:spcBef>
          <a:spcPct val="20000"/>
        </a:spcBef>
        <a:spcAft>
          <a:spcPct val="0"/>
        </a:spcAft>
        <a:buFont typeface="MetaNormal-Roman" pitchFamily="34" charset="0"/>
        <a:buChar char="•"/>
        <a:defRPr sz="1600">
          <a:solidFill>
            <a:schemeClr val="bg2"/>
          </a:solidFill>
          <a:latin typeface="Verdana" pitchFamily="34" charset="0"/>
          <a:ea typeface="+mn-ea"/>
          <a:cs typeface="ＭＳ Ｐゴシック"/>
        </a:defRPr>
      </a:lvl5pPr>
      <a:lvl6pPr marL="2514600" indent="-228600" algn="l" rtl="0" eaLnBrk="1" fontAlgn="base" hangingPunct="1">
        <a:spcBef>
          <a:spcPct val="20000"/>
        </a:spcBef>
        <a:spcAft>
          <a:spcPct val="0"/>
        </a:spcAft>
        <a:buChar char="»"/>
        <a:defRPr sz="1700">
          <a:solidFill>
            <a:schemeClr val="bg2"/>
          </a:solidFill>
          <a:latin typeface="MetaOT-Normal" pitchFamily="64" charset="0"/>
          <a:ea typeface="+mn-ea"/>
        </a:defRPr>
      </a:lvl6pPr>
      <a:lvl7pPr marL="2971800" indent="-228600" algn="l" rtl="0" eaLnBrk="1" fontAlgn="base" hangingPunct="1">
        <a:spcBef>
          <a:spcPct val="20000"/>
        </a:spcBef>
        <a:spcAft>
          <a:spcPct val="0"/>
        </a:spcAft>
        <a:buChar char="»"/>
        <a:defRPr sz="1700">
          <a:solidFill>
            <a:schemeClr val="bg2"/>
          </a:solidFill>
          <a:latin typeface="MetaOT-Normal" pitchFamily="64" charset="0"/>
          <a:ea typeface="+mn-ea"/>
        </a:defRPr>
      </a:lvl7pPr>
      <a:lvl8pPr marL="3429000" indent="-228600" algn="l" rtl="0" eaLnBrk="1" fontAlgn="base" hangingPunct="1">
        <a:spcBef>
          <a:spcPct val="20000"/>
        </a:spcBef>
        <a:spcAft>
          <a:spcPct val="0"/>
        </a:spcAft>
        <a:buChar char="»"/>
        <a:defRPr sz="1700">
          <a:solidFill>
            <a:schemeClr val="bg2"/>
          </a:solidFill>
          <a:latin typeface="MetaOT-Normal" pitchFamily="64" charset="0"/>
          <a:ea typeface="+mn-ea"/>
        </a:defRPr>
      </a:lvl8pPr>
      <a:lvl9pPr marL="3886200" indent="-228600" algn="l" rtl="0" eaLnBrk="1" fontAlgn="base" hangingPunct="1">
        <a:spcBef>
          <a:spcPct val="20000"/>
        </a:spcBef>
        <a:spcAft>
          <a:spcPct val="0"/>
        </a:spcAft>
        <a:buChar char="»"/>
        <a:defRPr sz="1700">
          <a:solidFill>
            <a:schemeClr val="bg2"/>
          </a:solidFill>
          <a:latin typeface="MetaOT-Normal" pitchFamily="64" charset="0"/>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552" y="913284"/>
            <a:ext cx="7881938" cy="2640633"/>
          </a:xfrm>
        </p:spPr>
        <p:txBody>
          <a:bodyPr/>
          <a:lstStyle/>
          <a:p>
            <a:pPr algn="ctr">
              <a:lnSpc>
                <a:spcPts val="4460"/>
              </a:lnSpc>
            </a:pPr>
            <a:r>
              <a:rPr lang="de-DE" altLang="de-DE" sz="2800" dirty="0" smtClean="0"/>
              <a:t>Führungspositionen </a:t>
            </a:r>
            <a:r>
              <a:rPr lang="mr-IN" altLang="de-DE" sz="2800" dirty="0" smtClean="0"/>
              <a:t>–</a:t>
            </a:r>
            <a:r>
              <a:rPr lang="de-DE" altLang="de-DE" sz="2800" dirty="0"/>
              <a:t/>
            </a:r>
            <a:br>
              <a:rPr lang="de-DE" altLang="de-DE" sz="2800" dirty="0"/>
            </a:br>
            <a:r>
              <a:rPr lang="de-DE" altLang="de-DE" sz="2800" dirty="0" smtClean="0"/>
              <a:t>Soll ich mir diesen Stress antun?</a:t>
            </a:r>
            <a:br>
              <a:rPr lang="de-DE" altLang="de-DE" sz="2800" dirty="0" smtClean="0"/>
            </a:br>
            <a:r>
              <a:rPr lang="de-DE" altLang="de-DE" sz="2800" dirty="0" smtClean="0"/>
              <a:t>Ergebnisse einer empirischen Untersuchung in NPOS</a:t>
            </a:r>
            <a:endParaRPr lang="de-DE" altLang="de-DE" sz="2800" dirty="0" smtClean="0">
              <a:solidFill>
                <a:schemeClr val="bg2"/>
              </a:solidFill>
            </a:endParaRPr>
          </a:p>
        </p:txBody>
      </p:sp>
      <p:sp>
        <p:nvSpPr>
          <p:cNvPr id="3" name="Textfeld 2"/>
          <p:cNvSpPr txBox="1"/>
          <p:nvPr/>
        </p:nvSpPr>
        <p:spPr>
          <a:xfrm>
            <a:off x="282510" y="3649588"/>
            <a:ext cx="8298605" cy="830997"/>
          </a:xfrm>
          <a:prstGeom prst="rect">
            <a:avLst/>
          </a:prstGeom>
          <a:noFill/>
        </p:spPr>
        <p:txBody>
          <a:bodyPr wrap="none" rtlCol="0">
            <a:spAutoFit/>
          </a:bodyPr>
          <a:lstStyle/>
          <a:p>
            <a:r>
              <a:rPr lang="de-DE" dirty="0" err="1" smtClean="0">
                <a:solidFill>
                  <a:schemeClr val="bg1"/>
                </a:solidFill>
              </a:rPr>
              <a:t>Wonderlands</a:t>
            </a:r>
            <a:r>
              <a:rPr lang="de-DE" dirty="0" smtClean="0">
                <a:solidFill>
                  <a:schemeClr val="bg1"/>
                </a:solidFill>
              </a:rPr>
              <a:t> </a:t>
            </a:r>
            <a:r>
              <a:rPr lang="mr-IN" dirty="0" smtClean="0">
                <a:solidFill>
                  <a:schemeClr val="bg1"/>
                </a:solidFill>
              </a:rPr>
              <a:t>–</a:t>
            </a:r>
            <a:r>
              <a:rPr lang="de-DE" dirty="0" smtClean="0">
                <a:solidFill>
                  <a:schemeClr val="bg1"/>
                </a:solidFill>
              </a:rPr>
              <a:t> </a:t>
            </a:r>
            <a:r>
              <a:rPr lang="de-DE" dirty="0" smtClean="0">
                <a:solidFill>
                  <a:schemeClr val="bg1"/>
                </a:solidFill>
              </a:rPr>
              <a:t>Führungspositionen </a:t>
            </a:r>
            <a:r>
              <a:rPr lang="de-DE" dirty="0" smtClean="0">
                <a:solidFill>
                  <a:schemeClr val="bg1"/>
                </a:solidFill>
              </a:rPr>
              <a:t>in den </a:t>
            </a:r>
            <a:r>
              <a:rPr lang="de-DE" dirty="0" err="1" smtClean="0">
                <a:solidFill>
                  <a:schemeClr val="bg1"/>
                </a:solidFill>
              </a:rPr>
              <a:t>Performing</a:t>
            </a:r>
            <a:r>
              <a:rPr lang="de-DE" dirty="0" smtClean="0">
                <a:solidFill>
                  <a:schemeClr val="bg1"/>
                </a:solidFill>
              </a:rPr>
              <a:t> </a:t>
            </a:r>
            <a:r>
              <a:rPr lang="de-DE" dirty="0" err="1" smtClean="0">
                <a:solidFill>
                  <a:schemeClr val="bg1"/>
                </a:solidFill>
              </a:rPr>
              <a:t>Arts</a:t>
            </a:r>
            <a:endParaRPr lang="de-DE" dirty="0" smtClean="0">
              <a:solidFill>
                <a:schemeClr val="bg1"/>
              </a:solidFill>
            </a:endParaRPr>
          </a:p>
          <a:p>
            <a:r>
              <a:rPr lang="de-DE" dirty="0" smtClean="0">
                <a:solidFill>
                  <a:schemeClr val="bg1"/>
                </a:solidFill>
              </a:rPr>
              <a:t>Schauspiel Düsseldorf Central 02.11 </a:t>
            </a:r>
            <a:r>
              <a:rPr lang="mr-IN" dirty="0" smtClean="0">
                <a:solidFill>
                  <a:schemeClr val="bg1"/>
                </a:solidFill>
              </a:rPr>
              <a:t>–</a:t>
            </a:r>
            <a:r>
              <a:rPr lang="de-DE" dirty="0" smtClean="0">
                <a:solidFill>
                  <a:schemeClr val="bg1"/>
                </a:solidFill>
              </a:rPr>
              <a:t> 03.11. 2018</a:t>
            </a:r>
            <a:endParaRPr lang="de-DE"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553245"/>
            <a:ext cx="7996237" cy="720079"/>
          </a:xfrm>
        </p:spPr>
        <p:txBody>
          <a:bodyPr/>
          <a:lstStyle/>
          <a:p>
            <a:r>
              <a:rPr lang="de-DE" dirty="0" err="1" smtClean="0"/>
              <a:t>Nonprofit</a:t>
            </a:r>
            <a:r>
              <a:rPr lang="de-DE" dirty="0" smtClean="0"/>
              <a:t>-Sektor als Arbeitsmarkt für Frauen</a:t>
            </a:r>
            <a:endParaRPr lang="de-DE" dirty="0"/>
          </a:p>
        </p:txBody>
      </p:sp>
      <p:sp>
        <p:nvSpPr>
          <p:cNvPr id="5" name="Fußzeilenplatzhalter 4"/>
          <p:cNvSpPr>
            <a:spLocks noGrp="1"/>
          </p:cNvSpPr>
          <p:nvPr>
            <p:ph type="ftr" sz="quarter" idx="11"/>
          </p:nvPr>
        </p:nvSpPr>
        <p:spPr/>
        <p:txBody>
          <a:bodyPr/>
          <a:lstStyle/>
          <a:p>
            <a:pPr>
              <a:defRPr/>
            </a:pPr>
            <a:r>
              <a:rPr lang="de-DE" dirty="0" smtClean="0"/>
              <a:t>7</a:t>
            </a:r>
            <a:endParaRPr lang="de-DE" dirty="0"/>
          </a:p>
        </p:txBody>
      </p:sp>
      <p:sp>
        <p:nvSpPr>
          <p:cNvPr id="7" name="Inhaltsplatzhalter 6"/>
          <p:cNvSpPr>
            <a:spLocks noGrp="1"/>
          </p:cNvSpPr>
          <p:nvPr>
            <p:ph idx="1"/>
          </p:nvPr>
        </p:nvSpPr>
        <p:spPr>
          <a:xfrm>
            <a:off x="107504" y="1417340"/>
            <a:ext cx="9036496" cy="3528392"/>
          </a:xfrm>
        </p:spPr>
        <p:txBody>
          <a:bodyPr/>
          <a:lstStyle/>
          <a:p>
            <a:pPr>
              <a:buFontTx/>
              <a:buChar char="-"/>
            </a:pPr>
            <a:r>
              <a:rPr lang="de-DE" b="1" dirty="0">
                <a:latin typeface="MetaLF" panose="020B0502030000020004" pitchFamily="34" charset="0"/>
              </a:rPr>
              <a:t>Sehr weiblich</a:t>
            </a:r>
            <a:r>
              <a:rPr lang="de-DE" dirty="0">
                <a:latin typeface="MetaLF" panose="020B0502030000020004" pitchFamily="34" charset="0"/>
              </a:rPr>
              <a:t>: 76% der Beschäftigten sind Frauen</a:t>
            </a:r>
          </a:p>
          <a:p>
            <a:pPr>
              <a:buFontTx/>
              <a:buChar char="-"/>
            </a:pPr>
            <a:r>
              <a:rPr lang="de-DE" b="1" dirty="0">
                <a:latin typeface="MetaLF" panose="020B0502030000020004" pitchFamily="34" charset="0"/>
              </a:rPr>
              <a:t>Sehr atypisch</a:t>
            </a:r>
            <a:r>
              <a:rPr lang="de-DE" dirty="0">
                <a:latin typeface="MetaLF" panose="020B0502030000020004" pitchFamily="34" charset="0"/>
              </a:rPr>
              <a:t>: nur die Hälfte der Jobs sind Vollzeitstellen, fast jede fünfte Stelle </a:t>
            </a:r>
            <a:r>
              <a:rPr lang="de-DE" dirty="0" smtClean="0">
                <a:latin typeface="MetaLF" panose="020B0502030000020004" pitchFamily="34" charset="0"/>
              </a:rPr>
              <a:t>ist befristet</a:t>
            </a:r>
            <a:br>
              <a:rPr lang="de-DE" dirty="0" smtClean="0">
                <a:latin typeface="MetaLF" panose="020B0502030000020004" pitchFamily="34" charset="0"/>
              </a:rPr>
            </a:br>
            <a:endParaRPr lang="de-DE" dirty="0" smtClean="0">
              <a:latin typeface="MetaLF" panose="020B0502030000020004" pitchFamily="34" charset="0"/>
            </a:endParaRPr>
          </a:p>
          <a:p>
            <a:pPr>
              <a:buFontTx/>
              <a:buChar char="-"/>
            </a:pPr>
            <a:endParaRPr lang="de-DE" dirty="0">
              <a:latin typeface="MetaLF" panose="020B0502030000020004" pitchFamily="34" charset="0"/>
            </a:endParaRPr>
          </a:p>
          <a:p>
            <a:pPr>
              <a:buFontTx/>
              <a:buChar char="-"/>
            </a:pPr>
            <a:endParaRPr lang="de-DE" dirty="0">
              <a:latin typeface="MetaLF" panose="020B0502030000020004" pitchFamily="34" charset="0"/>
            </a:endParaRPr>
          </a:p>
          <a:p>
            <a:pPr>
              <a:buFontTx/>
              <a:buChar char="-"/>
            </a:pPr>
            <a:endParaRPr lang="de-DE" dirty="0">
              <a:highlight>
                <a:srgbClr val="00FF00"/>
              </a:highlight>
              <a:latin typeface="MetaLF" panose="020B0502030000020004" pitchFamily="34" charset="0"/>
            </a:endParaRPr>
          </a:p>
          <a:p>
            <a:pPr>
              <a:buFontTx/>
              <a:buChar char="-"/>
            </a:pPr>
            <a:endParaRPr lang="de-DE" dirty="0">
              <a:highlight>
                <a:srgbClr val="00FF00"/>
              </a:highlight>
              <a:latin typeface="MetaLF" panose="020B0502030000020004" pitchFamily="34" charset="0"/>
            </a:endParaRPr>
          </a:p>
          <a:p>
            <a:pPr>
              <a:buFontTx/>
              <a:buChar char="-"/>
            </a:pPr>
            <a:endParaRPr lang="de-DE" dirty="0">
              <a:highlight>
                <a:srgbClr val="00FF00"/>
              </a:highlight>
              <a:latin typeface="MetaLF" panose="020B0502030000020004" pitchFamily="34" charset="0"/>
            </a:endParaRPr>
          </a:p>
          <a:p>
            <a:pPr indent="0">
              <a:buNone/>
            </a:pPr>
            <a:endParaRPr lang="de-DE" b="1" dirty="0">
              <a:latin typeface="MetaLF" panose="020B0502030000020004" pitchFamily="34" charset="0"/>
            </a:endParaRPr>
          </a:p>
          <a:p>
            <a:pPr>
              <a:buFontTx/>
              <a:buChar char="-"/>
            </a:pPr>
            <a:r>
              <a:rPr lang="de-DE" b="1" dirty="0">
                <a:latin typeface="MetaLF" panose="020B0502030000020004" pitchFamily="34" charset="0"/>
              </a:rPr>
              <a:t>Sehr motiviert</a:t>
            </a:r>
            <a:r>
              <a:rPr lang="de-DE" dirty="0">
                <a:latin typeface="MetaLF" panose="020B0502030000020004" pitchFamily="34" charset="0"/>
              </a:rPr>
              <a:t>: starke intrinsische Motivation und hohe Zufriedenheit mit Arbeit</a:t>
            </a:r>
          </a:p>
          <a:p>
            <a:pPr marL="177800" indent="-177800">
              <a:buFontTx/>
              <a:buChar char="-"/>
            </a:pPr>
            <a:r>
              <a:rPr lang="de-DE" b="1" dirty="0">
                <a:latin typeface="MetaLF" panose="020B0502030000020004" pitchFamily="34" charset="0"/>
              </a:rPr>
              <a:t>Sehr flexibel</a:t>
            </a:r>
            <a:r>
              <a:rPr lang="de-DE" dirty="0">
                <a:latin typeface="MetaLF" panose="020B0502030000020004" pitchFamily="34" charset="0"/>
              </a:rPr>
              <a:t>: Rücksichtnahme der Planung der Arbeit (64%), Gleitzeit (44%), Vertrauensarbeitszeit (41%), Home-Office (31%), Angebote zur Kinderbetreuung (8%)</a:t>
            </a:r>
          </a:p>
        </p:txBody>
      </p:sp>
      <p:graphicFrame>
        <p:nvGraphicFramePr>
          <p:cNvPr id="8" name="Inhaltsplatzhalter 7">
            <a:extLst>
              <a:ext uri="{FF2B5EF4-FFF2-40B4-BE49-F238E27FC236}">
                <a16:creationId xmlns="" xmlns:a16="http://schemas.microsoft.com/office/drawing/2014/main" id="{7762721F-5649-45A8-9CF2-467418D8E2C6}"/>
              </a:ext>
            </a:extLst>
          </p:cNvPr>
          <p:cNvGraphicFramePr>
            <a:graphicFrameLocks/>
          </p:cNvGraphicFramePr>
          <p:nvPr>
            <p:extLst>
              <p:ext uri="{D42A27DB-BD31-4B8C-83A1-F6EECF244321}">
                <p14:modId xmlns:p14="http://schemas.microsoft.com/office/powerpoint/2010/main" val="2741309747"/>
              </p:ext>
            </p:extLst>
          </p:nvPr>
        </p:nvGraphicFramePr>
        <p:xfrm>
          <a:off x="467544" y="2137420"/>
          <a:ext cx="8256141" cy="180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0573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788" y="714375"/>
            <a:ext cx="7996237" cy="702965"/>
          </a:xfrm>
        </p:spPr>
        <p:txBody>
          <a:bodyPr/>
          <a:lstStyle/>
          <a:p>
            <a:pPr algn="ctr"/>
            <a:r>
              <a:rPr lang="de-DE" dirty="0" smtClean="0"/>
              <a:t>Ergebnisse:</a:t>
            </a:r>
            <a:br>
              <a:rPr lang="de-DE" dirty="0" smtClean="0"/>
            </a:br>
            <a:r>
              <a:rPr lang="de-DE" dirty="0" err="1" smtClean="0"/>
              <a:t>Nonprofit</a:t>
            </a:r>
            <a:r>
              <a:rPr lang="de-DE" dirty="0"/>
              <a:t>-Sektor als Arbeitsmarkt für Frauen</a:t>
            </a:r>
          </a:p>
        </p:txBody>
      </p:sp>
      <p:sp>
        <p:nvSpPr>
          <p:cNvPr id="3" name="Inhaltsplatzhalter 2"/>
          <p:cNvSpPr>
            <a:spLocks noGrp="1"/>
          </p:cNvSpPr>
          <p:nvPr>
            <p:ph idx="1"/>
          </p:nvPr>
        </p:nvSpPr>
        <p:spPr>
          <a:xfrm>
            <a:off x="200024" y="1609725"/>
            <a:ext cx="8692455" cy="3152775"/>
          </a:xfrm>
        </p:spPr>
        <p:txBody>
          <a:bodyPr/>
          <a:lstStyle/>
          <a:p>
            <a:pPr>
              <a:lnSpc>
                <a:spcPct val="150000"/>
              </a:lnSpc>
              <a:spcBef>
                <a:spcPts val="0"/>
              </a:spcBef>
            </a:pPr>
            <a:r>
              <a:rPr lang="de-DE" dirty="0" smtClean="0"/>
              <a:t>Die Beschäftigung im Sektor ist überwiegend weiblich </a:t>
            </a:r>
            <a:r>
              <a:rPr lang="de-DE" dirty="0" smtClean="0">
                <a:sym typeface="Wingdings"/>
              </a:rPr>
              <a:t> mehr als 75 %</a:t>
            </a:r>
          </a:p>
          <a:p>
            <a:pPr>
              <a:lnSpc>
                <a:spcPct val="150000"/>
              </a:lnSpc>
              <a:spcBef>
                <a:spcPts val="0"/>
              </a:spcBef>
            </a:pPr>
            <a:r>
              <a:rPr lang="de-DE" dirty="0" smtClean="0">
                <a:sym typeface="Wingdings"/>
              </a:rPr>
              <a:t>Frauen (58%) arbeiten im Vergleich zu Männern (24%) in NPOs deutlich </a:t>
            </a:r>
            <a:br>
              <a:rPr lang="de-DE" dirty="0" smtClean="0">
                <a:sym typeface="Wingdings"/>
              </a:rPr>
            </a:br>
            <a:r>
              <a:rPr lang="de-DE" dirty="0" smtClean="0">
                <a:sym typeface="Wingdings"/>
              </a:rPr>
              <a:t>   häufiger in Teilzeit.</a:t>
            </a:r>
          </a:p>
          <a:p>
            <a:pPr>
              <a:lnSpc>
                <a:spcPct val="150000"/>
              </a:lnSpc>
              <a:spcBef>
                <a:spcPts val="0"/>
              </a:spcBef>
            </a:pPr>
            <a:r>
              <a:rPr lang="de-DE" dirty="0" smtClean="0">
                <a:sym typeface="Wingdings"/>
              </a:rPr>
              <a:t>Trotz geringer Bezahlung infolge von Nichtvollzeit-Beschäftigungsverhältnissen </a:t>
            </a:r>
            <a:br>
              <a:rPr lang="de-DE" dirty="0" smtClean="0">
                <a:sym typeface="Wingdings"/>
              </a:rPr>
            </a:br>
            <a:r>
              <a:rPr lang="de-DE" dirty="0" smtClean="0">
                <a:sym typeface="Wingdings"/>
              </a:rPr>
              <a:t>   sind die weiblichen Beschäftigten meistenteils zufrieden.</a:t>
            </a:r>
          </a:p>
          <a:p>
            <a:pPr>
              <a:lnSpc>
                <a:spcPct val="150000"/>
              </a:lnSpc>
              <a:spcBef>
                <a:spcPts val="0"/>
              </a:spcBef>
            </a:pPr>
            <a:r>
              <a:rPr lang="de-DE" b="1" dirty="0" smtClean="0">
                <a:sym typeface="Wingdings"/>
              </a:rPr>
              <a:t>Karriere von Frauen ist bisher noch kein zentrales Thema in NPOs</a:t>
            </a:r>
          </a:p>
          <a:p>
            <a:pPr>
              <a:lnSpc>
                <a:spcPct val="150000"/>
              </a:lnSpc>
              <a:spcBef>
                <a:spcPts val="0"/>
              </a:spcBef>
            </a:pPr>
            <a:r>
              <a:rPr lang="de-DE" dirty="0" smtClean="0">
                <a:sym typeface="Wingdings"/>
              </a:rPr>
              <a:t>Frauen in NPOs schätzen ihre Karrierechancen – im Gegensatz zu den Männern – </a:t>
            </a:r>
            <a:br>
              <a:rPr lang="de-DE" dirty="0" smtClean="0">
                <a:sym typeface="Wingdings"/>
              </a:rPr>
            </a:br>
            <a:r>
              <a:rPr lang="de-DE" dirty="0" smtClean="0">
                <a:sym typeface="Wingdings"/>
              </a:rPr>
              <a:t>  deutlich schlechter ein.</a:t>
            </a:r>
            <a:endParaRPr lang="de-DE" dirty="0"/>
          </a:p>
        </p:txBody>
      </p:sp>
    </p:spTree>
    <p:extLst>
      <p:ext uri="{BB962C8B-B14F-4D97-AF65-F5344CB8AC3E}">
        <p14:creationId xmlns:p14="http://schemas.microsoft.com/office/powerpoint/2010/main" val="9277600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NPO-Sektor als Arbeitsmarkt</a:t>
            </a:r>
            <a:endParaRPr lang="de-DE" dirty="0"/>
          </a:p>
        </p:txBody>
      </p:sp>
      <p:sp>
        <p:nvSpPr>
          <p:cNvPr id="4" name="Foliennummernplatzhalter 3"/>
          <p:cNvSpPr>
            <a:spLocks noGrp="1"/>
          </p:cNvSpPr>
          <p:nvPr>
            <p:ph type="sldNum" sz="quarter" idx="11"/>
          </p:nvPr>
        </p:nvSpPr>
        <p:spPr/>
        <p:txBody>
          <a:bodyPr/>
          <a:lstStyle/>
          <a:p>
            <a:pPr>
              <a:defRPr/>
            </a:pPr>
            <a:fld id="{6BC96E4F-1BD7-47FD-BA49-7AFB0FD29B65}" type="slidenum">
              <a:rPr lang="de-DE" smtClean="0"/>
              <a:pPr>
                <a:defRPr/>
              </a:pPr>
              <a:t>12</a:t>
            </a:fld>
            <a:endParaRPr lang="de-DE" dirty="0"/>
          </a:p>
        </p:txBody>
      </p:sp>
      <p:pic>
        <p:nvPicPr>
          <p:cNvPr id="5" name="Grafik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197365"/>
            <a:ext cx="7513637"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8"/>
          <p:cNvSpPr txBox="1">
            <a:spLocks noChangeArrowheads="1"/>
          </p:cNvSpPr>
          <p:nvPr/>
        </p:nvSpPr>
        <p:spPr bwMode="auto">
          <a:xfrm>
            <a:off x="912813" y="4619625"/>
            <a:ext cx="65389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Georgia" charset="0"/>
                <a:ea typeface="ＭＳ Ｐゴシック" charset="0"/>
                <a:cs typeface="ＭＳ Ｐゴシック" charset="0"/>
              </a:defRPr>
            </a:lvl1pPr>
            <a:lvl2pPr marL="742950" indent="-285750">
              <a:defRPr sz="1600">
                <a:solidFill>
                  <a:schemeClr val="tx1"/>
                </a:solidFill>
                <a:latin typeface="Georgia" charset="0"/>
                <a:ea typeface="ＭＳ Ｐゴシック" charset="0"/>
              </a:defRPr>
            </a:lvl2pPr>
            <a:lvl3pPr marL="1143000" indent="-228600">
              <a:defRPr sz="1600">
                <a:solidFill>
                  <a:schemeClr val="tx1"/>
                </a:solidFill>
                <a:latin typeface="Georgia" charset="0"/>
                <a:ea typeface="ＭＳ Ｐゴシック" charset="0"/>
              </a:defRPr>
            </a:lvl3pPr>
            <a:lvl4pPr marL="1600200" indent="-228600">
              <a:defRPr sz="1600">
                <a:solidFill>
                  <a:schemeClr val="tx1"/>
                </a:solidFill>
                <a:latin typeface="Georgia" charset="0"/>
                <a:ea typeface="ＭＳ Ｐゴシック" charset="0"/>
              </a:defRPr>
            </a:lvl4pPr>
            <a:lvl5pPr marL="2057400" indent="-228600">
              <a:defRPr sz="1600">
                <a:solidFill>
                  <a:schemeClr val="tx1"/>
                </a:solidFill>
                <a:latin typeface="Georgia" charset="0"/>
                <a:ea typeface="ＭＳ Ｐゴシック" charset="0"/>
              </a:defRPr>
            </a:lvl5pPr>
            <a:lvl6pPr marL="2514600" indent="-228600" eaLnBrk="0" fontAlgn="base" hangingPunct="0">
              <a:spcBef>
                <a:spcPct val="0"/>
              </a:spcBef>
              <a:spcAft>
                <a:spcPct val="0"/>
              </a:spcAft>
              <a:defRPr sz="1600">
                <a:solidFill>
                  <a:schemeClr val="tx1"/>
                </a:solidFill>
                <a:latin typeface="Georgia" charset="0"/>
                <a:ea typeface="ＭＳ Ｐゴシック" charset="0"/>
              </a:defRPr>
            </a:lvl6pPr>
            <a:lvl7pPr marL="2971800" indent="-228600" eaLnBrk="0" fontAlgn="base" hangingPunct="0">
              <a:spcBef>
                <a:spcPct val="0"/>
              </a:spcBef>
              <a:spcAft>
                <a:spcPct val="0"/>
              </a:spcAft>
              <a:defRPr sz="1600">
                <a:solidFill>
                  <a:schemeClr val="tx1"/>
                </a:solidFill>
                <a:latin typeface="Georgia" charset="0"/>
                <a:ea typeface="ＭＳ Ｐゴシック" charset="0"/>
              </a:defRPr>
            </a:lvl7pPr>
            <a:lvl8pPr marL="3429000" indent="-228600" eaLnBrk="0" fontAlgn="base" hangingPunct="0">
              <a:spcBef>
                <a:spcPct val="0"/>
              </a:spcBef>
              <a:spcAft>
                <a:spcPct val="0"/>
              </a:spcAft>
              <a:defRPr sz="1600">
                <a:solidFill>
                  <a:schemeClr val="tx1"/>
                </a:solidFill>
                <a:latin typeface="Georgia" charset="0"/>
                <a:ea typeface="ＭＳ Ｐゴシック" charset="0"/>
              </a:defRPr>
            </a:lvl8pPr>
            <a:lvl9pPr marL="3886200" indent="-228600" eaLnBrk="0" fontAlgn="base" hangingPunct="0">
              <a:spcBef>
                <a:spcPct val="0"/>
              </a:spcBef>
              <a:spcAft>
                <a:spcPct val="0"/>
              </a:spcAft>
              <a:defRPr sz="1600">
                <a:solidFill>
                  <a:schemeClr val="tx1"/>
                </a:solidFill>
                <a:latin typeface="Georgia" charset="0"/>
                <a:ea typeface="ＭＳ Ｐゴシック" charset="0"/>
              </a:defRPr>
            </a:lvl9pPr>
          </a:lstStyle>
          <a:p>
            <a:r>
              <a:rPr lang="de-DE" sz="1100" dirty="0">
                <a:solidFill>
                  <a:srgbClr val="313232"/>
                </a:solidFill>
                <a:latin typeface="Verdana" charset="0"/>
                <a:cs typeface="Verdana" charset="0"/>
              </a:rPr>
              <a:t>Datenbasis: DGB-Index „Gute Arbeit“ – WZB-</a:t>
            </a:r>
            <a:r>
              <a:rPr lang="de-DE" sz="1100" dirty="0" err="1">
                <a:solidFill>
                  <a:srgbClr val="313232"/>
                </a:solidFill>
                <a:latin typeface="Verdana" charset="0"/>
                <a:cs typeface="Verdana" charset="0"/>
              </a:rPr>
              <a:t>Oversampling</a:t>
            </a:r>
            <a:r>
              <a:rPr lang="de-DE" sz="1100" dirty="0">
                <a:solidFill>
                  <a:srgbClr val="313232"/>
                </a:solidFill>
                <a:latin typeface="Verdana" charset="0"/>
                <a:cs typeface="Verdana" charset="0"/>
              </a:rPr>
              <a:t> für NPOs 2011; </a:t>
            </a:r>
            <a:r>
              <a:rPr lang="de-DE" sz="1100" dirty="0" err="1">
                <a:solidFill>
                  <a:srgbClr val="313232"/>
                </a:solidFill>
                <a:latin typeface="Verdana" charset="0"/>
                <a:cs typeface="Verdana" charset="0"/>
              </a:rPr>
              <a:t>n</a:t>
            </a:r>
            <a:r>
              <a:rPr lang="de-DE" sz="1100" dirty="0">
                <a:solidFill>
                  <a:srgbClr val="313232"/>
                </a:solidFill>
                <a:latin typeface="Verdana" charset="0"/>
                <a:cs typeface="Verdana" charset="0"/>
              </a:rPr>
              <a:t>=733</a:t>
            </a:r>
          </a:p>
        </p:txBody>
      </p:sp>
      <p:sp>
        <p:nvSpPr>
          <p:cNvPr id="7" name="Textfeld 6"/>
          <p:cNvSpPr txBox="1"/>
          <p:nvPr/>
        </p:nvSpPr>
        <p:spPr>
          <a:xfrm>
            <a:off x="395537" y="1735762"/>
            <a:ext cx="6851179" cy="677108"/>
          </a:xfrm>
          <a:prstGeom prst="rect">
            <a:avLst/>
          </a:prstGeom>
          <a:noFill/>
        </p:spPr>
        <p:txBody>
          <a:bodyPr wrap="none">
            <a:spAutoFit/>
            <a:scene3d>
              <a:camera prst="orthographicFront"/>
              <a:lightRig rig="threePt" dir="t"/>
            </a:scene3d>
            <a:sp3d extrusionH="57150">
              <a:bevelT h="25400" prst="softRound"/>
            </a:sp3d>
          </a:bodyPr>
          <a:lstStyle/>
          <a:p>
            <a:pPr>
              <a:defRPr/>
            </a:pPr>
            <a:r>
              <a:rPr lang="de-DE" sz="1400" dirty="0">
                <a:solidFill>
                  <a:srgbClr val="151515"/>
                </a:solidFill>
                <a:latin typeface="Verdana"/>
                <a:cs typeface="Verdana"/>
              </a:rPr>
              <a:t>Zustimmung zur Aussage „Ich habe in meinem Betrieb Aufstiegschancen“</a:t>
            </a:r>
          </a:p>
          <a:p>
            <a:pPr>
              <a:defRPr/>
            </a:pPr>
            <a:endParaRPr lang="de-DE" dirty="0">
              <a:latin typeface="Verdana"/>
              <a:cs typeface="Verdana"/>
            </a:endParaRPr>
          </a:p>
        </p:txBody>
      </p:sp>
    </p:spTree>
    <p:extLst>
      <p:ext uri="{BB962C8B-B14F-4D97-AF65-F5344CB8AC3E}">
        <p14:creationId xmlns:p14="http://schemas.microsoft.com/office/powerpoint/2010/main" val="35537107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Präsenz von Frauen </a:t>
            </a:r>
            <a:r>
              <a:rPr lang="de-DE" dirty="0"/>
              <a:t>in </a:t>
            </a:r>
            <a:r>
              <a:rPr lang="de-DE" dirty="0" smtClean="0"/>
              <a:t>NPO-Leitungsgremien </a:t>
            </a:r>
            <a:endParaRPr lang="de-DE" dirty="0"/>
          </a:p>
        </p:txBody>
      </p:sp>
      <p:sp>
        <p:nvSpPr>
          <p:cNvPr id="5" name="Fußzeilenplatzhalter 4"/>
          <p:cNvSpPr>
            <a:spLocks noGrp="1"/>
          </p:cNvSpPr>
          <p:nvPr>
            <p:ph type="ftr" sz="quarter" idx="11"/>
          </p:nvPr>
        </p:nvSpPr>
        <p:spPr/>
        <p:txBody>
          <a:bodyPr/>
          <a:lstStyle/>
          <a:p>
            <a:pPr>
              <a:defRPr/>
            </a:pPr>
            <a:r>
              <a:rPr lang="de-DE" dirty="0"/>
              <a:t>9</a:t>
            </a:r>
          </a:p>
        </p:txBody>
      </p:sp>
      <p:graphicFrame>
        <p:nvGraphicFramePr>
          <p:cNvPr id="11" name="Inhaltsplatzhalter 4">
            <a:extLst>
              <a:ext uri="{FF2B5EF4-FFF2-40B4-BE49-F238E27FC236}">
                <a16:creationId xmlns="" xmlns:a16="http://schemas.microsoft.com/office/drawing/2014/main" id="{8C334DD8-B512-448A-BB6D-21440CD37FCF}"/>
              </a:ext>
            </a:extLst>
          </p:cNvPr>
          <p:cNvGraphicFramePr>
            <a:graphicFrameLocks/>
          </p:cNvGraphicFramePr>
          <p:nvPr>
            <p:extLst>
              <p:ext uri="{D42A27DB-BD31-4B8C-83A1-F6EECF244321}">
                <p14:modId xmlns:p14="http://schemas.microsoft.com/office/powerpoint/2010/main" val="2772918457"/>
              </p:ext>
            </p:extLst>
          </p:nvPr>
        </p:nvGraphicFramePr>
        <p:xfrm>
          <a:off x="611560" y="1657367"/>
          <a:ext cx="7693036" cy="33020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feld 11">
            <a:extLst>
              <a:ext uri="{FF2B5EF4-FFF2-40B4-BE49-F238E27FC236}">
                <a16:creationId xmlns="" xmlns:a16="http://schemas.microsoft.com/office/drawing/2014/main" id="{5FC9D5C8-E56E-4A4B-9C8C-CFF53252A729}"/>
              </a:ext>
            </a:extLst>
          </p:cNvPr>
          <p:cNvSpPr txBox="1"/>
          <p:nvPr/>
        </p:nvSpPr>
        <p:spPr>
          <a:xfrm rot="691319">
            <a:off x="1887444" y="2788338"/>
            <a:ext cx="6480720" cy="840093"/>
          </a:xfrm>
          <a:prstGeom prst="rect">
            <a:avLst/>
          </a:prstGeom>
          <a:solidFill>
            <a:schemeClr val="tx1"/>
          </a:solidFill>
          <a:ln>
            <a:solidFill>
              <a:srgbClr val="CE222A"/>
            </a:solidFill>
          </a:ln>
        </p:spPr>
        <p:txBody>
          <a:bodyPr wrap="square" rtlCol="0" anchor="ctr">
            <a:noAutofit/>
          </a:bodyPr>
          <a:lstStyle/>
          <a:p>
            <a:pPr marL="357188" algn="ctr">
              <a:lnSpc>
                <a:spcPct val="125000"/>
              </a:lnSpc>
            </a:pPr>
            <a:r>
              <a:rPr lang="de-DE" sz="1600" dirty="0">
                <a:solidFill>
                  <a:srgbClr val="CE222A"/>
                </a:solidFill>
              </a:rPr>
              <a:t>In </a:t>
            </a:r>
            <a:r>
              <a:rPr lang="de-DE" sz="2000" dirty="0">
                <a:solidFill>
                  <a:srgbClr val="CE222A"/>
                </a:solidFill>
              </a:rPr>
              <a:t>20% </a:t>
            </a:r>
            <a:r>
              <a:rPr lang="de-DE" sz="1600" dirty="0">
                <a:solidFill>
                  <a:srgbClr val="CE222A"/>
                </a:solidFill>
              </a:rPr>
              <a:t>aller Vorstände gibt es gar keine Frauen.</a:t>
            </a:r>
          </a:p>
        </p:txBody>
      </p:sp>
    </p:spTree>
    <p:extLst>
      <p:ext uri="{BB962C8B-B14F-4D97-AF65-F5344CB8AC3E}">
        <p14:creationId xmlns:p14="http://schemas.microsoft.com/office/powerpoint/2010/main" val="4136593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Frauen </a:t>
            </a:r>
            <a:r>
              <a:rPr lang="de-DE" dirty="0"/>
              <a:t>in </a:t>
            </a:r>
            <a:r>
              <a:rPr lang="de-DE" dirty="0" smtClean="0"/>
              <a:t>NPO</a:t>
            </a:r>
            <a:r>
              <a:rPr lang="de-DE" dirty="0"/>
              <a:t>-Leitungsgremien </a:t>
            </a:r>
          </a:p>
        </p:txBody>
      </p:sp>
      <p:sp>
        <p:nvSpPr>
          <p:cNvPr id="3" name="Inhaltsplatzhalter 2"/>
          <p:cNvSpPr>
            <a:spLocks noGrp="1"/>
          </p:cNvSpPr>
          <p:nvPr>
            <p:ph idx="1"/>
          </p:nvPr>
        </p:nvSpPr>
        <p:spPr>
          <a:xfrm>
            <a:off x="200025" y="1609725"/>
            <a:ext cx="5668119" cy="3047975"/>
          </a:xfrm>
        </p:spPr>
        <p:txBody>
          <a:bodyPr/>
          <a:lstStyle/>
          <a:p>
            <a:pPr marL="0" indent="1588">
              <a:buNone/>
            </a:pPr>
            <a:r>
              <a:rPr lang="de-DE" dirty="0"/>
              <a:t>O</a:t>
            </a:r>
            <a:r>
              <a:rPr lang="de-DE" dirty="0" smtClean="0"/>
              <a:t>b und inwiefern Frauen in NPO-Leitungsgremien präsent sind, hängt ab:</a:t>
            </a:r>
          </a:p>
          <a:p>
            <a:pPr marL="182563" indent="-180975">
              <a:buNone/>
            </a:pPr>
            <a:r>
              <a:rPr lang="de-DE" dirty="0" smtClean="0"/>
              <a:t>	- vom Arbeitsbereich</a:t>
            </a:r>
            <a:br>
              <a:rPr lang="de-DE" dirty="0" smtClean="0"/>
            </a:br>
            <a:r>
              <a:rPr lang="de-DE" dirty="0" smtClean="0"/>
              <a:t>- der Größe (Finanzkraft) der NPO</a:t>
            </a:r>
            <a:br>
              <a:rPr lang="de-DE" dirty="0" smtClean="0"/>
            </a:br>
            <a:r>
              <a:rPr lang="de-DE" dirty="0" smtClean="0"/>
              <a:t>- dem Alter der NPO.</a:t>
            </a:r>
          </a:p>
          <a:p>
            <a:endParaRPr lang="de-DE" dirty="0"/>
          </a:p>
          <a:p>
            <a:pPr marL="182563" indent="-180975">
              <a:buNone/>
            </a:pPr>
            <a:r>
              <a:rPr lang="de-DE" b="1" dirty="0" smtClean="0"/>
              <a:t>Faustregel: </a:t>
            </a:r>
            <a:endParaRPr lang="de-DE" dirty="0"/>
          </a:p>
          <a:p>
            <a:pPr marL="182563" indent="-180975">
              <a:buNone/>
            </a:pPr>
            <a:r>
              <a:rPr lang="de-DE" dirty="0" smtClean="0"/>
              <a:t>- Je jünger die NPO, desto mehr Frauen, je traditionsreicher, desto weniger.</a:t>
            </a:r>
          </a:p>
          <a:p>
            <a:pPr marL="182563" indent="-180975">
              <a:buNone/>
            </a:pPr>
            <a:r>
              <a:rPr lang="de-DE" dirty="0" smtClean="0"/>
              <a:t>- Je weiblich geprägter (z.B. Soziales, Bildung), </a:t>
            </a:r>
            <a:br>
              <a:rPr lang="de-DE" dirty="0" smtClean="0"/>
            </a:br>
            <a:r>
              <a:rPr lang="de-DE" dirty="0" smtClean="0"/>
              <a:t>desto mehr Frauen</a:t>
            </a:r>
          </a:p>
        </p:txBody>
      </p:sp>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14</a:t>
            </a:fld>
            <a:endParaRPr lang="de-DE" dirty="0"/>
          </a:p>
        </p:txBody>
      </p:sp>
      <p:pic>
        <p:nvPicPr>
          <p:cNvPr id="6" name="Bild 5" descr="tab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300" y="0"/>
            <a:ext cx="3562699" cy="5665812"/>
          </a:xfrm>
          <a:prstGeom prst="rect">
            <a:avLst/>
          </a:prstGeom>
        </p:spPr>
      </p:pic>
      <p:sp>
        <p:nvSpPr>
          <p:cNvPr id="7" name="Textfeld 6"/>
          <p:cNvSpPr txBox="1"/>
          <p:nvPr/>
        </p:nvSpPr>
        <p:spPr>
          <a:xfrm>
            <a:off x="4815105" y="4729708"/>
            <a:ext cx="818478" cy="307777"/>
          </a:xfrm>
          <a:prstGeom prst="rect">
            <a:avLst/>
          </a:prstGeom>
          <a:noFill/>
        </p:spPr>
        <p:txBody>
          <a:bodyPr wrap="none" rtlCol="0">
            <a:spAutoFit/>
          </a:bodyPr>
          <a:lstStyle/>
          <a:p>
            <a:r>
              <a:rPr lang="de-DE" sz="1400" dirty="0" smtClean="0">
                <a:solidFill>
                  <a:schemeClr val="bg2"/>
                </a:solidFill>
              </a:rPr>
              <a:t>N = 472</a:t>
            </a:r>
            <a:endParaRPr lang="de-DE" sz="1400" dirty="0">
              <a:solidFill>
                <a:schemeClr val="bg2"/>
              </a:solidFill>
            </a:endParaRPr>
          </a:p>
        </p:txBody>
      </p:sp>
    </p:spTree>
    <p:extLst>
      <p:ext uri="{BB962C8B-B14F-4D97-AF65-F5344CB8AC3E}">
        <p14:creationId xmlns:p14="http://schemas.microsoft.com/office/powerpoint/2010/main" val="30517597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788" y="714375"/>
            <a:ext cx="8543676" cy="630957"/>
          </a:xfrm>
        </p:spPr>
        <p:txBody>
          <a:bodyPr/>
          <a:lstStyle/>
          <a:p>
            <a:r>
              <a:rPr lang="de-DE" dirty="0"/>
              <a:t>Präsenz von Frauen in </a:t>
            </a:r>
            <a:r>
              <a:rPr lang="de-DE" dirty="0" smtClean="0"/>
              <a:t>Leitungsgremien nach Bereich</a:t>
            </a:r>
            <a:endParaRPr lang="de-DE" dirty="0"/>
          </a:p>
        </p:txBody>
      </p:sp>
      <p:sp>
        <p:nvSpPr>
          <p:cNvPr id="5" name="Fußzeilenplatzhalter 4"/>
          <p:cNvSpPr>
            <a:spLocks noGrp="1"/>
          </p:cNvSpPr>
          <p:nvPr>
            <p:ph type="ftr" sz="quarter" idx="11"/>
          </p:nvPr>
        </p:nvSpPr>
        <p:spPr/>
        <p:txBody>
          <a:bodyPr/>
          <a:lstStyle/>
          <a:p>
            <a:pPr>
              <a:defRPr/>
            </a:pPr>
            <a:r>
              <a:rPr lang="de-DE" dirty="0" smtClean="0"/>
              <a:t>12</a:t>
            </a:r>
            <a:endParaRPr lang="de-DE" dirty="0"/>
          </a:p>
        </p:txBody>
      </p:sp>
      <p:graphicFrame>
        <p:nvGraphicFramePr>
          <p:cNvPr id="6" name="Inhaltsplatzhalter 6">
            <a:extLst>
              <a:ext uri="{FF2B5EF4-FFF2-40B4-BE49-F238E27FC236}">
                <a16:creationId xmlns="" xmlns:a16="http://schemas.microsoft.com/office/drawing/2014/main" id="{C6ECE67F-C739-4E60-8A5B-89C6A125E9E3}"/>
              </a:ext>
            </a:extLst>
          </p:cNvPr>
          <p:cNvGraphicFramePr>
            <a:graphicFrameLocks noGrp="1"/>
          </p:cNvGraphicFramePr>
          <p:nvPr>
            <p:ph idx="1"/>
            <p:extLst>
              <p:ext uri="{D42A27DB-BD31-4B8C-83A1-F6EECF244321}">
                <p14:modId xmlns:p14="http://schemas.microsoft.com/office/powerpoint/2010/main" val="2772969008"/>
              </p:ext>
            </p:extLst>
          </p:nvPr>
        </p:nvGraphicFramePr>
        <p:xfrm>
          <a:off x="320179" y="1537354"/>
          <a:ext cx="7996237" cy="354039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p:cNvSpPr txBox="1"/>
          <p:nvPr/>
        </p:nvSpPr>
        <p:spPr>
          <a:xfrm>
            <a:off x="251520" y="4729708"/>
            <a:ext cx="818478" cy="307777"/>
          </a:xfrm>
          <a:prstGeom prst="rect">
            <a:avLst/>
          </a:prstGeom>
          <a:noFill/>
        </p:spPr>
        <p:txBody>
          <a:bodyPr wrap="none" rtlCol="0">
            <a:spAutoFit/>
          </a:bodyPr>
          <a:lstStyle/>
          <a:p>
            <a:r>
              <a:rPr lang="de-DE" sz="1400" dirty="0" smtClean="0">
                <a:solidFill>
                  <a:schemeClr val="bg2"/>
                </a:solidFill>
              </a:rPr>
              <a:t>N = 472</a:t>
            </a:r>
            <a:endParaRPr lang="de-DE" sz="1400" dirty="0">
              <a:solidFill>
                <a:schemeClr val="bg2"/>
              </a:solidFill>
            </a:endParaRPr>
          </a:p>
        </p:txBody>
      </p:sp>
    </p:spTree>
    <p:extLst>
      <p:ext uri="{BB962C8B-B14F-4D97-AF65-F5344CB8AC3E}">
        <p14:creationId xmlns:p14="http://schemas.microsoft.com/office/powerpoint/2010/main" val="26443713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0179" y="481236"/>
            <a:ext cx="8500293" cy="835025"/>
          </a:xfrm>
        </p:spPr>
        <p:txBody>
          <a:bodyPr/>
          <a:lstStyle/>
          <a:p>
            <a:r>
              <a:rPr lang="de-DE" dirty="0" smtClean="0"/>
              <a:t>Ergebnisse: Präsenz von Frauen in Leitungsgremien</a:t>
            </a:r>
            <a:endParaRPr lang="de-DE" dirty="0"/>
          </a:p>
        </p:txBody>
      </p:sp>
      <p:sp>
        <p:nvSpPr>
          <p:cNvPr id="3" name="Inhaltsplatzhalter 2"/>
          <p:cNvSpPr>
            <a:spLocks noGrp="1"/>
          </p:cNvSpPr>
          <p:nvPr>
            <p:ph idx="1"/>
          </p:nvPr>
        </p:nvSpPr>
        <p:spPr>
          <a:xfrm>
            <a:off x="200024" y="1609725"/>
            <a:ext cx="8620447" cy="3152775"/>
          </a:xfrm>
        </p:spPr>
        <p:txBody>
          <a:bodyPr/>
          <a:lstStyle/>
          <a:p>
            <a:pPr marL="444500" indent="-444500">
              <a:lnSpc>
                <a:spcPts val="2720"/>
              </a:lnSpc>
              <a:spcBef>
                <a:spcPts val="0"/>
              </a:spcBef>
            </a:pPr>
            <a:r>
              <a:rPr lang="de-DE" dirty="0" smtClean="0"/>
              <a:t>Die Vorstände von NPOs sind mehrheitlich (noch) männlich besetzt</a:t>
            </a:r>
          </a:p>
          <a:p>
            <a:pPr marL="444500" indent="-444500">
              <a:lnSpc>
                <a:spcPts val="2720"/>
              </a:lnSpc>
              <a:spcBef>
                <a:spcPts val="0"/>
              </a:spcBef>
            </a:pPr>
            <a:r>
              <a:rPr lang="de-DE" dirty="0" smtClean="0"/>
              <a:t>Frauenquoten für Leitungsgremien gibt es bislang nur in Einzelfällen (z.B. </a:t>
            </a:r>
            <a:br>
              <a:rPr lang="de-DE" dirty="0" smtClean="0"/>
            </a:br>
            <a:r>
              <a:rPr lang="de-DE" dirty="0" smtClean="0"/>
              <a:t>bei manchen Gewerkschaften)</a:t>
            </a:r>
          </a:p>
          <a:p>
            <a:pPr marL="444500" indent="-444500">
              <a:lnSpc>
                <a:spcPts val="2720"/>
              </a:lnSpc>
              <a:spcBef>
                <a:spcPts val="0"/>
              </a:spcBef>
            </a:pPr>
            <a:r>
              <a:rPr lang="de-DE" dirty="0" smtClean="0"/>
              <a:t>Wenn Frauen in einer Leitungsposition tätig sind, dann eher operativ als Geschäftsführerin.</a:t>
            </a:r>
          </a:p>
          <a:p>
            <a:pPr marL="444500" indent="-444500">
              <a:lnSpc>
                <a:spcPts val="2720"/>
              </a:lnSpc>
              <a:spcBef>
                <a:spcPts val="0"/>
              </a:spcBef>
            </a:pPr>
            <a:r>
              <a:rPr lang="de-DE" dirty="0" smtClean="0"/>
              <a:t>Es finden sich wenige Frauen auf den Führungsebenen großer finanzstarker NPOs und Stiftungen.</a:t>
            </a:r>
          </a:p>
          <a:p>
            <a:pPr marL="444500" indent="-444500">
              <a:lnSpc>
                <a:spcPts val="2720"/>
              </a:lnSpc>
              <a:spcBef>
                <a:spcPts val="0"/>
              </a:spcBef>
            </a:pPr>
            <a:r>
              <a:rPr lang="de-DE" dirty="0" smtClean="0"/>
              <a:t>Frauen sind stärker in beratenden Beiräten ohne Entscheidungskompetenz zu finden.</a:t>
            </a:r>
            <a:endParaRPr lang="de-DE" dirty="0"/>
          </a:p>
        </p:txBody>
      </p:sp>
      <p:sp>
        <p:nvSpPr>
          <p:cNvPr id="5" name="Foliennummernplatzhalter 4"/>
          <p:cNvSpPr>
            <a:spLocks noGrp="1"/>
          </p:cNvSpPr>
          <p:nvPr>
            <p:ph type="sldNum" sz="quarter" idx="11"/>
          </p:nvPr>
        </p:nvSpPr>
        <p:spPr/>
        <p:txBody>
          <a:bodyPr/>
          <a:lstStyle/>
          <a:p>
            <a:pPr>
              <a:defRPr/>
            </a:pPr>
            <a:r>
              <a:rPr lang="de-DE" dirty="0" smtClean="0"/>
              <a:t>10</a:t>
            </a:r>
            <a:endParaRPr lang="de-DE" dirty="0"/>
          </a:p>
        </p:txBody>
      </p:sp>
    </p:spTree>
    <p:extLst>
      <p:ext uri="{BB962C8B-B14F-4D97-AF65-F5344CB8AC3E}">
        <p14:creationId xmlns:p14="http://schemas.microsoft.com/office/powerpoint/2010/main" val="4409219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p:txBody>
          <a:bodyPr/>
          <a:lstStyle/>
          <a:p>
            <a:pPr indent="0">
              <a:buNone/>
            </a:pPr>
            <a:endParaRPr lang="de-DE" sz="1800" dirty="0">
              <a:ea typeface="Verdana" panose="020B0604030504040204" pitchFamily="34" charset="0"/>
              <a:cs typeface="Verdana" panose="020B0604030504040204" pitchFamily="34" charset="0"/>
            </a:endParaRPr>
          </a:p>
          <a:p>
            <a:pPr indent="0">
              <a:buNone/>
            </a:pPr>
            <a:endParaRPr lang="de-DE" sz="1800" dirty="0">
              <a:ea typeface="Verdana" panose="020B0604030504040204" pitchFamily="34" charset="0"/>
              <a:cs typeface="Verdana" panose="020B0604030504040204" pitchFamily="34" charset="0"/>
            </a:endParaRPr>
          </a:p>
          <a:p>
            <a:pPr indent="0">
              <a:buNone/>
            </a:pPr>
            <a:endParaRPr lang="de-DE" sz="1800" dirty="0">
              <a:ea typeface="Verdana" panose="020B0604030504040204" pitchFamily="34" charset="0"/>
              <a:cs typeface="Verdana" panose="020B0604030504040204" pitchFamily="34" charset="0"/>
            </a:endParaRPr>
          </a:p>
          <a:p>
            <a:pPr indent="0">
              <a:buNone/>
            </a:pPr>
            <a:endParaRPr lang="de-DE" sz="1800" dirty="0">
              <a:ea typeface="Verdana" panose="020B0604030504040204" pitchFamily="34" charset="0"/>
              <a:cs typeface="Verdana" panose="020B0604030504040204" pitchFamily="34" charset="0"/>
            </a:endParaRPr>
          </a:p>
          <a:p>
            <a:pPr indent="0">
              <a:buNone/>
            </a:pPr>
            <a:endParaRPr lang="de-DE" sz="1800" dirty="0">
              <a:latin typeface="MetaLF" panose="020B0502030000020004" pitchFamily="34" charset="0"/>
            </a:endParaRPr>
          </a:p>
          <a:p>
            <a:pPr indent="0">
              <a:buNone/>
            </a:pPr>
            <a:endParaRPr lang="de-DE" sz="1800" dirty="0">
              <a:latin typeface="MetaLF" panose="020B0502030000020004" pitchFamily="34" charset="0"/>
            </a:endParaRPr>
          </a:p>
          <a:p>
            <a:pPr indent="0">
              <a:buNone/>
            </a:pPr>
            <a:endParaRPr lang="de-DE" sz="1800" dirty="0">
              <a:latin typeface="MetaLF" panose="020B0502030000020004" pitchFamily="34" charset="0"/>
            </a:endParaRPr>
          </a:p>
          <a:p>
            <a:pPr indent="0">
              <a:buNone/>
            </a:pPr>
            <a:endParaRPr lang="de-DE" sz="1800" dirty="0">
              <a:latin typeface="MetaLF" panose="020B0502030000020004" pitchFamily="34" charset="0"/>
            </a:endParaRPr>
          </a:p>
          <a:p>
            <a:pPr indent="0">
              <a:buNone/>
            </a:pPr>
            <a:endParaRPr lang="de-DE" sz="1800" dirty="0">
              <a:latin typeface="MetaLF" panose="020B0502030000020004" pitchFamily="34" charset="0"/>
            </a:endParaRPr>
          </a:p>
        </p:txBody>
      </p:sp>
      <p:sp>
        <p:nvSpPr>
          <p:cNvPr id="4" name="Foliennummernplatzhalter 3"/>
          <p:cNvSpPr>
            <a:spLocks noGrp="1"/>
          </p:cNvSpPr>
          <p:nvPr>
            <p:ph type="sldNum" sz="quarter" idx="4294967295"/>
          </p:nvPr>
        </p:nvSpPr>
        <p:spPr>
          <a:xfrm>
            <a:off x="8377238" y="509324"/>
            <a:ext cx="601662" cy="309563"/>
          </a:xfrm>
        </p:spPr>
        <p:txBody>
          <a:bodyPr/>
          <a:lstStyle/>
          <a:p>
            <a:fld id="{5B6925CF-4A13-4445-9810-DEF3378E58F9}" type="slidenum">
              <a:rPr lang="de-DE" altLang="de-DE" smtClean="0"/>
              <a:pPr/>
              <a:t>17</a:t>
            </a:fld>
            <a:endParaRPr lang="de-DE" altLang="de-DE"/>
          </a:p>
        </p:txBody>
      </p:sp>
      <p:sp>
        <p:nvSpPr>
          <p:cNvPr id="6" name="Abgerundetes Rechteck 5"/>
          <p:cNvSpPr/>
          <p:nvPr/>
        </p:nvSpPr>
        <p:spPr bwMode="auto">
          <a:xfrm>
            <a:off x="2726691" y="1837807"/>
            <a:ext cx="3744000" cy="2972662"/>
          </a:xfrm>
          <a:prstGeom prst="roundRect">
            <a:avLst/>
          </a:prstGeom>
          <a:solidFill>
            <a:srgbClr val="EDC72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grpSp>
        <p:nvGrpSpPr>
          <p:cNvPr id="7" name="Gruppieren 6"/>
          <p:cNvGrpSpPr/>
          <p:nvPr/>
        </p:nvGrpSpPr>
        <p:grpSpPr>
          <a:xfrm>
            <a:off x="3728284" y="1891646"/>
            <a:ext cx="1735648" cy="1380262"/>
            <a:chOff x="3728284" y="2269975"/>
            <a:chExt cx="1735648" cy="1656314"/>
          </a:xfrm>
        </p:grpSpPr>
        <p:sp>
          <p:nvSpPr>
            <p:cNvPr id="23" name="Raute 22"/>
            <p:cNvSpPr/>
            <p:nvPr/>
          </p:nvSpPr>
          <p:spPr bwMode="auto">
            <a:xfrm>
              <a:off x="3728284" y="2269975"/>
              <a:ext cx="1735648" cy="1656314"/>
            </a:xfrm>
            <a:prstGeom prst="diamond">
              <a:avLst/>
            </a:prstGeom>
            <a:solidFill>
              <a:schemeClr val="bg1">
                <a:lumMod val="40000"/>
                <a:lumOff val="6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pitchFamily="34" charset="0"/>
                <a:ea typeface="ＭＳ Ｐゴシック" pitchFamily="34" charset="-128"/>
              </a:endParaRPr>
            </a:p>
          </p:txBody>
        </p:sp>
        <p:sp>
          <p:nvSpPr>
            <p:cNvPr id="25" name="Textfeld 24"/>
            <p:cNvSpPr txBox="1"/>
            <p:nvPr/>
          </p:nvSpPr>
          <p:spPr>
            <a:xfrm>
              <a:off x="4015548" y="2880279"/>
              <a:ext cx="1263568" cy="886397"/>
            </a:xfrm>
            <a:prstGeom prst="rect">
              <a:avLst/>
            </a:prstGeom>
            <a:noFill/>
          </p:spPr>
          <p:txBody>
            <a:bodyPr wrap="square" rtlCol="0">
              <a:spAutoFit/>
            </a:bodyPr>
            <a:lstStyle/>
            <a:p>
              <a:pPr algn="ctr"/>
              <a:r>
                <a:rPr lang="de-DE" sz="1400" dirty="0">
                  <a:solidFill>
                    <a:schemeClr val="bg1"/>
                  </a:solidFill>
                </a:rPr>
                <a:t>Top-Management</a:t>
              </a:r>
            </a:p>
            <a:p>
              <a:pPr algn="ctr"/>
              <a:r>
                <a:rPr lang="de-DE" sz="1400" dirty="0">
                  <a:solidFill>
                    <a:schemeClr val="bg1"/>
                  </a:solidFill>
                </a:rPr>
                <a:t>(21)</a:t>
              </a:r>
            </a:p>
          </p:txBody>
        </p:sp>
      </p:grpSp>
      <p:grpSp>
        <p:nvGrpSpPr>
          <p:cNvPr id="5" name="Gruppieren 4"/>
          <p:cNvGrpSpPr/>
          <p:nvPr/>
        </p:nvGrpSpPr>
        <p:grpSpPr>
          <a:xfrm>
            <a:off x="2800194" y="2634008"/>
            <a:ext cx="2663737" cy="2110988"/>
            <a:chOff x="2800193" y="3160809"/>
            <a:chExt cx="2663737" cy="2533186"/>
          </a:xfrm>
        </p:grpSpPr>
        <p:sp>
          <p:nvSpPr>
            <p:cNvPr id="20" name="Raute 19"/>
            <p:cNvSpPr/>
            <p:nvPr/>
          </p:nvSpPr>
          <p:spPr bwMode="auto">
            <a:xfrm>
              <a:off x="2800193" y="3160809"/>
              <a:ext cx="1735648" cy="1656314"/>
            </a:xfrm>
            <a:prstGeom prst="diamond">
              <a:avLst/>
            </a:prstGeom>
            <a:solidFill>
              <a:schemeClr val="bg1">
                <a:lumMod val="40000"/>
                <a:lumOff val="6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pitchFamily="34" charset="0"/>
                <a:ea typeface="ＭＳ Ｐゴシック" pitchFamily="34" charset="-128"/>
              </a:endParaRPr>
            </a:p>
          </p:txBody>
        </p:sp>
        <p:sp>
          <p:nvSpPr>
            <p:cNvPr id="21" name="Raute 20"/>
            <p:cNvSpPr/>
            <p:nvPr/>
          </p:nvSpPr>
          <p:spPr bwMode="auto">
            <a:xfrm>
              <a:off x="3728282" y="4037681"/>
              <a:ext cx="1735648" cy="1656314"/>
            </a:xfrm>
            <a:prstGeom prst="diamond">
              <a:avLst/>
            </a:prstGeom>
            <a:solidFill>
              <a:schemeClr val="bg1">
                <a:lumMod val="40000"/>
                <a:lumOff val="6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6" name="Textfeld 25"/>
            <p:cNvSpPr txBox="1"/>
            <p:nvPr/>
          </p:nvSpPr>
          <p:spPr>
            <a:xfrm>
              <a:off x="3034700" y="3699069"/>
              <a:ext cx="1263568" cy="886397"/>
            </a:xfrm>
            <a:prstGeom prst="rect">
              <a:avLst/>
            </a:prstGeom>
            <a:noFill/>
          </p:spPr>
          <p:txBody>
            <a:bodyPr wrap="square" rtlCol="0">
              <a:spAutoFit/>
            </a:bodyPr>
            <a:lstStyle/>
            <a:p>
              <a:pPr algn="ctr"/>
              <a:r>
                <a:rPr lang="de-DE" sz="1400" dirty="0">
                  <a:solidFill>
                    <a:schemeClr val="bg1"/>
                  </a:solidFill>
                </a:rPr>
                <a:t>Mittleres Management</a:t>
              </a:r>
            </a:p>
            <a:p>
              <a:pPr algn="ctr"/>
              <a:r>
                <a:rPr lang="de-DE" sz="1400" dirty="0">
                  <a:solidFill>
                    <a:schemeClr val="bg1"/>
                  </a:solidFill>
                </a:rPr>
                <a:t>(27)</a:t>
              </a:r>
            </a:p>
          </p:txBody>
        </p:sp>
        <p:sp>
          <p:nvSpPr>
            <p:cNvPr id="27" name="Textfeld 26"/>
            <p:cNvSpPr txBox="1"/>
            <p:nvPr/>
          </p:nvSpPr>
          <p:spPr>
            <a:xfrm>
              <a:off x="3964322" y="4437112"/>
              <a:ext cx="1263568" cy="1144929"/>
            </a:xfrm>
            <a:prstGeom prst="rect">
              <a:avLst/>
            </a:prstGeom>
            <a:noFill/>
          </p:spPr>
          <p:txBody>
            <a:bodyPr wrap="square" rtlCol="0">
              <a:spAutoFit/>
            </a:bodyPr>
            <a:lstStyle/>
            <a:p>
              <a:pPr algn="ctr"/>
              <a:r>
                <a:rPr lang="de-DE" sz="1400" dirty="0">
                  <a:solidFill>
                    <a:schemeClr val="bg1"/>
                  </a:solidFill>
                </a:rPr>
                <a:t>Berufs-einsteiger/</a:t>
              </a:r>
            </a:p>
            <a:p>
              <a:pPr algn="ctr"/>
              <a:r>
                <a:rPr lang="de-DE" sz="1400" dirty="0">
                  <a:solidFill>
                    <a:schemeClr val="bg1"/>
                  </a:solidFill>
                </a:rPr>
                <a:t>Innen</a:t>
              </a:r>
            </a:p>
            <a:p>
              <a:pPr algn="ctr"/>
              <a:r>
                <a:rPr lang="de-DE" sz="1400" dirty="0">
                  <a:solidFill>
                    <a:schemeClr val="bg1"/>
                  </a:solidFill>
                </a:rPr>
                <a:t>(25)</a:t>
              </a:r>
            </a:p>
          </p:txBody>
        </p:sp>
      </p:grpSp>
      <p:sp>
        <p:nvSpPr>
          <p:cNvPr id="32" name="Pfeil nach links und rechts 31"/>
          <p:cNvSpPr/>
          <p:nvPr/>
        </p:nvSpPr>
        <p:spPr bwMode="auto">
          <a:xfrm rot="16200000">
            <a:off x="436276" y="2879382"/>
            <a:ext cx="3102105" cy="778092"/>
          </a:xfrm>
          <a:prstGeom prst="leftRightArrow">
            <a:avLst/>
          </a:prstGeom>
          <a:solidFill>
            <a:schemeClr val="bg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800" dirty="0">
                <a:solidFill>
                  <a:schemeClr val="bg1"/>
                </a:solidFill>
              </a:rPr>
              <a:t>3 Interview-Ebenen </a:t>
            </a:r>
            <a:endParaRPr kumimoji="0" lang="de-DE" sz="1800" b="0" i="0" u="none" strike="noStrike" cap="none" normalizeH="0" baseline="0" dirty="0">
              <a:ln>
                <a:noFill/>
              </a:ln>
              <a:solidFill>
                <a:schemeClr val="bg1"/>
              </a:solidFill>
              <a:effectLst/>
            </a:endParaRPr>
          </a:p>
        </p:txBody>
      </p:sp>
      <p:grpSp>
        <p:nvGrpSpPr>
          <p:cNvPr id="13" name="Gruppieren 12"/>
          <p:cNvGrpSpPr/>
          <p:nvPr/>
        </p:nvGrpSpPr>
        <p:grpSpPr>
          <a:xfrm>
            <a:off x="4684496" y="1717373"/>
            <a:ext cx="2911840" cy="3102105"/>
            <a:chOff x="3567754" y="1992474"/>
            <a:chExt cx="2911840" cy="3722526"/>
          </a:xfrm>
        </p:grpSpPr>
        <p:sp>
          <p:nvSpPr>
            <p:cNvPr id="22" name="Raute 21"/>
            <p:cNvSpPr/>
            <p:nvPr/>
          </p:nvSpPr>
          <p:spPr bwMode="auto">
            <a:xfrm>
              <a:off x="3567754" y="3092435"/>
              <a:ext cx="1735648" cy="1656314"/>
            </a:xfrm>
            <a:prstGeom prst="diamond">
              <a:avLst/>
            </a:prstGeom>
            <a:solidFill>
              <a:schemeClr val="bg1">
                <a:lumMod val="20000"/>
                <a:lumOff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pitchFamily="34" charset="0"/>
                <a:ea typeface="ＭＳ Ｐゴシック" pitchFamily="34" charset="-128"/>
              </a:endParaRPr>
            </a:p>
          </p:txBody>
        </p:sp>
        <p:sp>
          <p:nvSpPr>
            <p:cNvPr id="28" name="Textfeld 27"/>
            <p:cNvSpPr txBox="1"/>
            <p:nvPr/>
          </p:nvSpPr>
          <p:spPr>
            <a:xfrm>
              <a:off x="3677681" y="3650440"/>
              <a:ext cx="1515792" cy="886397"/>
            </a:xfrm>
            <a:prstGeom prst="rect">
              <a:avLst/>
            </a:prstGeom>
            <a:noFill/>
          </p:spPr>
          <p:txBody>
            <a:bodyPr wrap="square" rtlCol="0">
              <a:spAutoFit/>
            </a:bodyPr>
            <a:lstStyle/>
            <a:p>
              <a:pPr algn="ctr"/>
              <a:r>
                <a:rPr lang="de-DE" sz="1400" dirty="0">
                  <a:solidFill>
                    <a:schemeClr val="bg1"/>
                  </a:solidFill>
                </a:rPr>
                <a:t>Personal-verantwortliche</a:t>
              </a:r>
            </a:p>
            <a:p>
              <a:pPr algn="ctr"/>
              <a:r>
                <a:rPr lang="de-DE" sz="1400" dirty="0">
                  <a:solidFill>
                    <a:schemeClr val="bg1"/>
                  </a:solidFill>
                </a:rPr>
                <a:t>(23)</a:t>
              </a:r>
            </a:p>
          </p:txBody>
        </p:sp>
        <p:sp>
          <p:nvSpPr>
            <p:cNvPr id="29" name="Pfeil nach links und rechts 28"/>
            <p:cNvSpPr/>
            <p:nvPr/>
          </p:nvSpPr>
          <p:spPr bwMode="auto">
            <a:xfrm rot="16200000">
              <a:off x="4229285" y="3464691"/>
              <a:ext cx="3722526" cy="778092"/>
            </a:xfrm>
            <a:prstGeom prst="leftRightArrow">
              <a:avLst/>
            </a:prstGeom>
            <a:solidFill>
              <a:schemeClr val="bg1">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800" dirty="0">
                  <a:solidFill>
                    <a:schemeClr val="bg1"/>
                  </a:solidFill>
                </a:rPr>
                <a:t>+ HR-Bereich</a:t>
              </a:r>
              <a:endParaRPr kumimoji="0" lang="de-DE" sz="1800" b="0" i="0" u="none" strike="noStrike" cap="none" normalizeH="0" baseline="0" dirty="0">
                <a:ln>
                  <a:noFill/>
                </a:ln>
                <a:solidFill>
                  <a:schemeClr val="bg1"/>
                </a:solidFill>
                <a:effectLst/>
              </a:endParaRPr>
            </a:p>
          </p:txBody>
        </p:sp>
      </p:grpSp>
      <p:sp>
        <p:nvSpPr>
          <p:cNvPr id="15" name="Textfeld 14"/>
          <p:cNvSpPr txBox="1"/>
          <p:nvPr/>
        </p:nvSpPr>
        <p:spPr>
          <a:xfrm>
            <a:off x="297795" y="3079944"/>
            <a:ext cx="1386727" cy="523220"/>
          </a:xfrm>
          <a:prstGeom prst="rect">
            <a:avLst/>
          </a:prstGeom>
          <a:noFill/>
        </p:spPr>
        <p:txBody>
          <a:bodyPr wrap="square" rtlCol="0">
            <a:spAutoFit/>
          </a:bodyPr>
          <a:lstStyle/>
          <a:p>
            <a:pPr algn="ctr"/>
            <a:r>
              <a:rPr lang="de-DE" sz="1400" b="1" dirty="0">
                <a:solidFill>
                  <a:schemeClr val="bg2"/>
                </a:solidFill>
              </a:rPr>
              <a:t>Qualitative Interviews</a:t>
            </a:r>
          </a:p>
        </p:txBody>
      </p:sp>
      <p:sp>
        <p:nvSpPr>
          <p:cNvPr id="49" name="Textfeld 48"/>
          <p:cNvSpPr txBox="1"/>
          <p:nvPr/>
        </p:nvSpPr>
        <p:spPr>
          <a:xfrm>
            <a:off x="7475481" y="3106130"/>
            <a:ext cx="1238714" cy="523220"/>
          </a:xfrm>
          <a:prstGeom prst="rect">
            <a:avLst/>
          </a:prstGeom>
          <a:noFill/>
        </p:spPr>
        <p:txBody>
          <a:bodyPr wrap="square" rtlCol="0">
            <a:spAutoFit/>
          </a:bodyPr>
          <a:lstStyle/>
          <a:p>
            <a:pPr algn="ctr">
              <a:spcAft>
                <a:spcPts val="600"/>
              </a:spcAft>
            </a:pPr>
            <a:r>
              <a:rPr lang="de-DE" sz="1400" b="1" dirty="0">
                <a:solidFill>
                  <a:schemeClr val="bg2"/>
                </a:solidFill>
              </a:rPr>
              <a:t>Telefon-interviews</a:t>
            </a:r>
            <a:endParaRPr lang="de-DE" sz="1400" dirty="0">
              <a:solidFill>
                <a:schemeClr val="bg2"/>
              </a:solidFill>
            </a:endParaRPr>
          </a:p>
        </p:txBody>
      </p:sp>
      <p:sp>
        <p:nvSpPr>
          <p:cNvPr id="8" name="Rechteck 7"/>
          <p:cNvSpPr/>
          <p:nvPr/>
        </p:nvSpPr>
        <p:spPr>
          <a:xfrm>
            <a:off x="0" y="925478"/>
            <a:ext cx="9144000" cy="400110"/>
          </a:xfrm>
          <a:prstGeom prst="rect">
            <a:avLst/>
          </a:prstGeom>
        </p:spPr>
        <p:txBody>
          <a:bodyPr wrap="square">
            <a:spAutoFit/>
          </a:bodyPr>
          <a:lstStyle/>
          <a:p>
            <a:r>
              <a:rPr lang="de-DE" sz="2000" dirty="0">
                <a:solidFill>
                  <a:schemeClr val="accent1"/>
                </a:solidFill>
              </a:rPr>
              <a:t>NPOs als Arbeitgeber: Karrierechancen &amp;-</a:t>
            </a:r>
            <a:r>
              <a:rPr lang="de-DE" sz="2000" dirty="0" smtClean="0">
                <a:solidFill>
                  <a:schemeClr val="accent1"/>
                </a:solidFill>
              </a:rPr>
              <a:t>barrieren: </a:t>
            </a:r>
            <a:r>
              <a:rPr lang="de-DE" sz="2000" dirty="0" smtClean="0">
                <a:solidFill>
                  <a:srgbClr val="009DD1"/>
                </a:solidFill>
              </a:rPr>
              <a:t>Anlage </a:t>
            </a:r>
            <a:r>
              <a:rPr lang="de-DE" sz="2000" dirty="0">
                <a:solidFill>
                  <a:srgbClr val="009DD1"/>
                </a:solidFill>
              </a:rPr>
              <a:t>der Untersuchung</a:t>
            </a:r>
          </a:p>
        </p:txBody>
      </p:sp>
    </p:spTree>
    <p:extLst>
      <p:ext uri="{BB962C8B-B14F-4D97-AF65-F5344CB8AC3E}">
        <p14:creationId xmlns:p14="http://schemas.microsoft.com/office/powerpoint/2010/main" val="8383957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294967295"/>
          </p:nvPr>
        </p:nvSpPr>
        <p:spPr>
          <a:xfrm>
            <a:off x="8377238" y="509324"/>
            <a:ext cx="601662" cy="309563"/>
          </a:xfrm>
        </p:spPr>
        <p:txBody>
          <a:bodyPr/>
          <a:lstStyle/>
          <a:p>
            <a:fld id="{95B10477-018A-4FB7-BD7D-B02DD48B40AC}" type="slidenum">
              <a:rPr lang="de-DE" altLang="de-DE" smtClean="0"/>
              <a:pPr/>
              <a:t>18</a:t>
            </a:fld>
            <a:endParaRPr lang="de-DE" altLang="de-DE"/>
          </a:p>
        </p:txBody>
      </p:sp>
      <p:grpSp>
        <p:nvGrpSpPr>
          <p:cNvPr id="63" name="Gruppieren 62"/>
          <p:cNvGrpSpPr/>
          <p:nvPr/>
        </p:nvGrpSpPr>
        <p:grpSpPr>
          <a:xfrm>
            <a:off x="291919" y="1957401"/>
            <a:ext cx="8584275" cy="2853954"/>
            <a:chOff x="291918" y="2492896"/>
            <a:chExt cx="8584275" cy="3424745"/>
          </a:xfrm>
          <a:gradFill>
            <a:gsLst>
              <a:gs pos="0">
                <a:schemeClr val="bg1">
                  <a:lumMod val="20000"/>
                  <a:lumOff val="80000"/>
                </a:schemeClr>
              </a:gs>
              <a:gs pos="100000">
                <a:schemeClr val="bg1">
                  <a:lumMod val="40000"/>
                  <a:lumOff val="60000"/>
                </a:schemeClr>
              </a:gs>
            </a:gsLst>
            <a:lin ang="5400000" scaled="1"/>
          </a:gradFill>
        </p:grpSpPr>
        <p:sp>
          <p:nvSpPr>
            <p:cNvPr id="16" name="Textfeld 15"/>
            <p:cNvSpPr txBox="1"/>
            <p:nvPr/>
          </p:nvSpPr>
          <p:spPr>
            <a:xfrm>
              <a:off x="5703543" y="2501321"/>
              <a:ext cx="1008000" cy="3416320"/>
            </a:xfrm>
            <a:prstGeom prst="rect">
              <a:avLst/>
            </a:prstGeom>
            <a:grpFill/>
          </p:spPr>
          <p:txBody>
            <a:bodyPr wrap="square" rtlCol="0" anchor="b">
              <a:noAutofit/>
            </a:bodyPr>
            <a:lstStyle/>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r>
                <a:rPr lang="de-DE" sz="1400" dirty="0" err="1">
                  <a:solidFill>
                    <a:schemeClr val="bg1"/>
                  </a:solidFill>
                </a:rPr>
                <a:t>Humani-täre</a:t>
              </a:r>
              <a:r>
                <a:rPr lang="de-DE" sz="1400" dirty="0">
                  <a:solidFill>
                    <a:schemeClr val="bg1"/>
                  </a:solidFill>
                </a:rPr>
                <a:t> Hilfe/ Menschen-rechte</a:t>
              </a:r>
            </a:p>
          </p:txBody>
        </p:sp>
        <p:sp>
          <p:nvSpPr>
            <p:cNvPr id="20" name="Textfeld 19"/>
            <p:cNvSpPr txBox="1"/>
            <p:nvPr/>
          </p:nvSpPr>
          <p:spPr>
            <a:xfrm>
              <a:off x="3538893" y="2492896"/>
              <a:ext cx="1008000" cy="3416320"/>
            </a:xfrm>
            <a:prstGeom prst="rect">
              <a:avLst/>
            </a:prstGeom>
            <a:grpFill/>
          </p:spPr>
          <p:txBody>
            <a:bodyPr wrap="square" rtlCol="0" anchor="b">
              <a:noAutofit/>
            </a:bodyPr>
            <a:lstStyle/>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r>
                <a:rPr lang="de-DE" sz="1400" dirty="0" err="1">
                  <a:solidFill>
                    <a:schemeClr val="bg1"/>
                  </a:solidFill>
                </a:rPr>
                <a:t>Interes-senver-tretung</a:t>
              </a:r>
              <a:endParaRPr lang="de-DE" sz="1400" dirty="0">
                <a:solidFill>
                  <a:schemeClr val="bg1"/>
                </a:solidFill>
              </a:endParaRPr>
            </a:p>
          </p:txBody>
        </p:sp>
        <p:sp>
          <p:nvSpPr>
            <p:cNvPr id="21" name="Textfeld 20"/>
            <p:cNvSpPr txBox="1"/>
            <p:nvPr/>
          </p:nvSpPr>
          <p:spPr>
            <a:xfrm>
              <a:off x="4621218" y="2501321"/>
              <a:ext cx="1008000" cy="3416320"/>
            </a:xfrm>
            <a:prstGeom prst="rect">
              <a:avLst/>
            </a:prstGeom>
            <a:grpFill/>
          </p:spPr>
          <p:txBody>
            <a:bodyPr wrap="square" rtlCol="0" anchor="b">
              <a:noAutofit/>
            </a:bodyPr>
            <a:lstStyle/>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r>
                <a:rPr lang="de-DE" sz="1400" dirty="0">
                  <a:solidFill>
                    <a:schemeClr val="bg1"/>
                  </a:solidFill>
                </a:rPr>
                <a:t>Stiftungen</a:t>
              </a:r>
            </a:p>
          </p:txBody>
        </p:sp>
        <p:sp>
          <p:nvSpPr>
            <p:cNvPr id="22" name="Textfeld 21"/>
            <p:cNvSpPr txBox="1"/>
            <p:nvPr/>
          </p:nvSpPr>
          <p:spPr>
            <a:xfrm>
              <a:off x="1374243" y="2495745"/>
              <a:ext cx="1008000" cy="3416320"/>
            </a:xfrm>
            <a:prstGeom prst="rect">
              <a:avLst/>
            </a:prstGeom>
            <a:grpFill/>
          </p:spPr>
          <p:txBody>
            <a:bodyPr wrap="square" rtlCol="0" anchor="b">
              <a:noAutofit/>
            </a:bodyPr>
            <a:lstStyle/>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r>
                <a:rPr lang="de-DE" sz="1400" dirty="0">
                  <a:solidFill>
                    <a:schemeClr val="bg1"/>
                  </a:solidFill>
                </a:rPr>
                <a:t>Sport</a:t>
              </a:r>
            </a:p>
          </p:txBody>
        </p:sp>
        <p:sp>
          <p:nvSpPr>
            <p:cNvPr id="6" name="Textfeld 5"/>
            <p:cNvSpPr txBox="1"/>
            <p:nvPr/>
          </p:nvSpPr>
          <p:spPr>
            <a:xfrm>
              <a:off x="291918" y="2492896"/>
              <a:ext cx="1008000" cy="3416320"/>
            </a:xfrm>
            <a:prstGeom prst="rect">
              <a:avLst/>
            </a:prstGeom>
            <a:grpFill/>
          </p:spPr>
          <p:txBody>
            <a:bodyPr wrap="square" rtlCol="0" anchor="b">
              <a:noAutofit/>
            </a:bodyPr>
            <a:lstStyle/>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r>
                <a:rPr lang="de-DE" sz="1400" dirty="0">
                  <a:solidFill>
                    <a:schemeClr val="bg1"/>
                  </a:solidFill>
                </a:rPr>
                <a:t>Soziale Dienste</a:t>
              </a:r>
            </a:p>
          </p:txBody>
        </p:sp>
        <p:sp>
          <p:nvSpPr>
            <p:cNvPr id="19" name="Textfeld 18"/>
            <p:cNvSpPr txBox="1"/>
            <p:nvPr/>
          </p:nvSpPr>
          <p:spPr>
            <a:xfrm>
              <a:off x="2456568" y="2495745"/>
              <a:ext cx="1008000" cy="3416320"/>
            </a:xfrm>
            <a:prstGeom prst="rect">
              <a:avLst/>
            </a:prstGeom>
            <a:grpFill/>
          </p:spPr>
          <p:txBody>
            <a:bodyPr wrap="square" rtlCol="0" anchor="b">
              <a:noAutofit/>
            </a:bodyPr>
            <a:lstStyle/>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r>
                <a:rPr lang="de-DE" sz="1400" dirty="0">
                  <a:solidFill>
                    <a:schemeClr val="bg1"/>
                  </a:solidFill>
                </a:rPr>
                <a:t>Umwelt</a:t>
              </a:r>
            </a:p>
          </p:txBody>
        </p:sp>
        <p:sp>
          <p:nvSpPr>
            <p:cNvPr id="25" name="Textfeld 24"/>
            <p:cNvSpPr txBox="1"/>
            <p:nvPr/>
          </p:nvSpPr>
          <p:spPr>
            <a:xfrm>
              <a:off x="6785868" y="2501321"/>
              <a:ext cx="1008000" cy="3416320"/>
            </a:xfrm>
            <a:prstGeom prst="rect">
              <a:avLst/>
            </a:prstGeom>
            <a:grpFill/>
          </p:spPr>
          <p:txBody>
            <a:bodyPr wrap="square" rtlCol="0" anchor="b">
              <a:noAutofit/>
            </a:bodyPr>
            <a:lstStyle/>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r>
                <a:rPr lang="de-DE" sz="1400" dirty="0">
                  <a:solidFill>
                    <a:schemeClr val="bg1"/>
                  </a:solidFill>
                </a:rPr>
                <a:t>Wirt-schafts-verbände</a:t>
              </a:r>
            </a:p>
          </p:txBody>
        </p:sp>
        <p:sp>
          <p:nvSpPr>
            <p:cNvPr id="26" name="Textfeld 25"/>
            <p:cNvSpPr txBox="1"/>
            <p:nvPr/>
          </p:nvSpPr>
          <p:spPr>
            <a:xfrm>
              <a:off x="7868193" y="2501321"/>
              <a:ext cx="1008000" cy="3416320"/>
            </a:xfrm>
            <a:prstGeom prst="rect">
              <a:avLst/>
            </a:prstGeom>
            <a:grpFill/>
          </p:spPr>
          <p:txBody>
            <a:bodyPr wrap="square" rtlCol="0" anchor="b">
              <a:noAutofit/>
            </a:bodyPr>
            <a:lstStyle/>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endParaRPr lang="de-DE" sz="1400" dirty="0"/>
            </a:p>
            <a:p>
              <a:pPr algn="ctr"/>
              <a:r>
                <a:rPr lang="de-DE" sz="1400" dirty="0">
                  <a:solidFill>
                    <a:schemeClr val="bg1"/>
                  </a:solidFill>
                </a:rPr>
                <a:t>Sozial-unter-nehmen</a:t>
              </a:r>
              <a:endParaRPr lang="de-DE" sz="1400" dirty="0"/>
            </a:p>
          </p:txBody>
        </p:sp>
      </p:grpSp>
      <p:grpSp>
        <p:nvGrpSpPr>
          <p:cNvPr id="88" name="Gruppieren 87"/>
          <p:cNvGrpSpPr/>
          <p:nvPr/>
        </p:nvGrpSpPr>
        <p:grpSpPr>
          <a:xfrm>
            <a:off x="498138" y="2137420"/>
            <a:ext cx="8172542" cy="2190580"/>
            <a:chOff x="498138" y="2708920"/>
            <a:chExt cx="8172542" cy="2628696"/>
          </a:xfrm>
        </p:grpSpPr>
        <p:sp>
          <p:nvSpPr>
            <p:cNvPr id="28" name="Abgerundetes Rechteck 27"/>
            <p:cNvSpPr/>
            <p:nvPr/>
          </p:nvSpPr>
          <p:spPr bwMode="auto">
            <a:xfrm>
              <a:off x="498138" y="2711366"/>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9" name="Abgerundetes Rechteck 28"/>
            <p:cNvSpPr/>
            <p:nvPr/>
          </p:nvSpPr>
          <p:spPr bwMode="auto">
            <a:xfrm>
              <a:off x="505717" y="3429000"/>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30" name="Abgerundetes Rechteck 29"/>
            <p:cNvSpPr/>
            <p:nvPr/>
          </p:nvSpPr>
          <p:spPr bwMode="auto">
            <a:xfrm>
              <a:off x="498138" y="4146634"/>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31" name="Abgerundetes Rechteck 30"/>
            <p:cNvSpPr/>
            <p:nvPr/>
          </p:nvSpPr>
          <p:spPr bwMode="auto">
            <a:xfrm>
              <a:off x="505717" y="4864268"/>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35" name="Abgerundetes Rechteck 34"/>
            <p:cNvSpPr/>
            <p:nvPr/>
          </p:nvSpPr>
          <p:spPr bwMode="auto">
            <a:xfrm>
              <a:off x="7005927" y="2708920"/>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36" name="Abgerundetes Rechteck 35"/>
            <p:cNvSpPr/>
            <p:nvPr/>
          </p:nvSpPr>
          <p:spPr bwMode="auto">
            <a:xfrm>
              <a:off x="7013506" y="3426554"/>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37" name="Abgerundetes Rechteck 36"/>
            <p:cNvSpPr/>
            <p:nvPr/>
          </p:nvSpPr>
          <p:spPr bwMode="auto">
            <a:xfrm>
              <a:off x="7005927" y="4144188"/>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39" name="Abgerundetes Rechteck 38"/>
            <p:cNvSpPr/>
            <p:nvPr/>
          </p:nvSpPr>
          <p:spPr bwMode="auto">
            <a:xfrm>
              <a:off x="2702976" y="2708920"/>
              <a:ext cx="571726" cy="482563"/>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0" name="Abgerundetes Rechteck 39"/>
            <p:cNvSpPr/>
            <p:nvPr/>
          </p:nvSpPr>
          <p:spPr bwMode="auto">
            <a:xfrm>
              <a:off x="2710555" y="3426554"/>
              <a:ext cx="571726" cy="482563"/>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1" name="Abgerundetes Rechteck 40"/>
            <p:cNvSpPr/>
            <p:nvPr/>
          </p:nvSpPr>
          <p:spPr bwMode="auto">
            <a:xfrm>
              <a:off x="2702976" y="4144188"/>
              <a:ext cx="571726" cy="482563"/>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3" name="Abgerundetes Rechteck 42"/>
            <p:cNvSpPr/>
            <p:nvPr/>
          </p:nvSpPr>
          <p:spPr bwMode="auto">
            <a:xfrm>
              <a:off x="3753240" y="2708920"/>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4" name="Abgerundetes Rechteck 43"/>
            <p:cNvSpPr/>
            <p:nvPr/>
          </p:nvSpPr>
          <p:spPr bwMode="auto">
            <a:xfrm>
              <a:off x="3760819" y="3426554"/>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5" name="Abgerundetes Rechteck 44"/>
            <p:cNvSpPr/>
            <p:nvPr/>
          </p:nvSpPr>
          <p:spPr bwMode="auto">
            <a:xfrm>
              <a:off x="3753240" y="4144188"/>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7" name="Abgerundetes Rechteck 46"/>
            <p:cNvSpPr/>
            <p:nvPr/>
          </p:nvSpPr>
          <p:spPr bwMode="auto">
            <a:xfrm>
              <a:off x="4835565" y="2708920"/>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8" name="Abgerundetes Rechteck 47"/>
            <p:cNvSpPr/>
            <p:nvPr/>
          </p:nvSpPr>
          <p:spPr bwMode="auto">
            <a:xfrm>
              <a:off x="4843144" y="3426554"/>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9" name="Abgerundetes Rechteck 48"/>
            <p:cNvSpPr/>
            <p:nvPr/>
          </p:nvSpPr>
          <p:spPr bwMode="auto">
            <a:xfrm>
              <a:off x="4835565" y="4144188"/>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50" name="Abgerundetes Rechteck 49"/>
            <p:cNvSpPr/>
            <p:nvPr/>
          </p:nvSpPr>
          <p:spPr bwMode="auto">
            <a:xfrm>
              <a:off x="4843144" y="4861822"/>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51" name="Abgerundetes Rechteck 50"/>
            <p:cNvSpPr/>
            <p:nvPr/>
          </p:nvSpPr>
          <p:spPr bwMode="auto">
            <a:xfrm>
              <a:off x="5917890" y="2708920"/>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52" name="Abgerundetes Rechteck 51"/>
            <p:cNvSpPr/>
            <p:nvPr/>
          </p:nvSpPr>
          <p:spPr bwMode="auto">
            <a:xfrm>
              <a:off x="5925469" y="3426554"/>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53" name="Abgerundetes Rechteck 52"/>
            <p:cNvSpPr/>
            <p:nvPr/>
          </p:nvSpPr>
          <p:spPr bwMode="auto">
            <a:xfrm>
              <a:off x="5917890" y="4144188"/>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55" name="Abgerundetes Rechteck 54"/>
            <p:cNvSpPr/>
            <p:nvPr/>
          </p:nvSpPr>
          <p:spPr bwMode="auto">
            <a:xfrm>
              <a:off x="1588590" y="2711366"/>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56" name="Abgerundetes Rechteck 55"/>
            <p:cNvSpPr/>
            <p:nvPr/>
          </p:nvSpPr>
          <p:spPr bwMode="auto">
            <a:xfrm>
              <a:off x="1596169" y="3429000"/>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57" name="Abgerundetes Rechteck 56"/>
            <p:cNvSpPr/>
            <p:nvPr/>
          </p:nvSpPr>
          <p:spPr bwMode="auto">
            <a:xfrm>
              <a:off x="1588590" y="4146634"/>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58" name="Abgerundetes Rechteck 57"/>
            <p:cNvSpPr/>
            <p:nvPr/>
          </p:nvSpPr>
          <p:spPr bwMode="auto">
            <a:xfrm>
              <a:off x="1596169" y="4864268"/>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59" name="Abgerundetes Rechteck 58"/>
            <p:cNvSpPr/>
            <p:nvPr/>
          </p:nvSpPr>
          <p:spPr bwMode="auto">
            <a:xfrm>
              <a:off x="8091375" y="2708920"/>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60" name="Abgerundetes Rechteck 59"/>
            <p:cNvSpPr/>
            <p:nvPr/>
          </p:nvSpPr>
          <p:spPr bwMode="auto">
            <a:xfrm>
              <a:off x="8098954" y="3426554"/>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61" name="Abgerundetes Rechteck 60"/>
            <p:cNvSpPr/>
            <p:nvPr/>
          </p:nvSpPr>
          <p:spPr bwMode="auto">
            <a:xfrm>
              <a:off x="8091375" y="4144188"/>
              <a:ext cx="571726" cy="473348"/>
            </a:xfrm>
            <a:prstGeom prst="roundRect">
              <a:avLst/>
            </a:prstGeom>
            <a:solidFill>
              <a:srgbClr val="EDC72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34" charset="0"/>
                <a:ea typeface="ＭＳ Ｐゴシック" pitchFamily="34" charset="-128"/>
              </a:endParaRPr>
            </a:p>
          </p:txBody>
        </p:sp>
      </p:grpSp>
      <p:sp>
        <p:nvSpPr>
          <p:cNvPr id="94" name="Rechteck 93"/>
          <p:cNvSpPr/>
          <p:nvPr/>
        </p:nvSpPr>
        <p:spPr bwMode="auto">
          <a:xfrm>
            <a:off x="179512" y="1561356"/>
            <a:ext cx="8371183" cy="25817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800" b="1" dirty="0">
                <a:solidFill>
                  <a:schemeClr val="bg1"/>
                </a:solidFill>
              </a:rPr>
              <a:t>31</a:t>
            </a:r>
            <a:r>
              <a:rPr kumimoji="0" lang="de-DE" sz="1800" b="1" i="0" u="none" strike="noStrike" cap="none" normalizeH="0" baseline="0" dirty="0">
                <a:ln>
                  <a:noFill/>
                </a:ln>
                <a:solidFill>
                  <a:schemeClr val="bg1"/>
                </a:solidFill>
                <a:effectLst/>
                <a:latin typeface="Arial" pitchFamily="34" charset="0"/>
                <a:ea typeface="ＭＳ Ｐゴシック" pitchFamily="34" charset="-128"/>
              </a:rPr>
              <a:t> </a:t>
            </a:r>
            <a:r>
              <a:rPr kumimoji="0" lang="de-DE" sz="1800" b="1" i="0" u="none" strike="noStrike" cap="none" normalizeH="0" baseline="0" dirty="0" err="1">
                <a:ln>
                  <a:noFill/>
                </a:ln>
                <a:solidFill>
                  <a:schemeClr val="bg1"/>
                </a:solidFill>
                <a:effectLst/>
                <a:latin typeface="Arial" pitchFamily="34" charset="0"/>
                <a:ea typeface="ＭＳ Ｐゴシック" pitchFamily="34" charset="-128"/>
              </a:rPr>
              <a:t>Nonprofit</a:t>
            </a:r>
            <a:r>
              <a:rPr kumimoji="0" lang="de-DE" sz="1800" b="1" i="0" u="none" strike="noStrike" cap="none" normalizeH="0" baseline="0" dirty="0">
                <a:ln>
                  <a:noFill/>
                </a:ln>
                <a:solidFill>
                  <a:schemeClr val="bg1"/>
                </a:solidFill>
                <a:effectLst/>
                <a:latin typeface="Arial" pitchFamily="34" charset="0"/>
                <a:ea typeface="ＭＳ Ｐゴシック" pitchFamily="34" charset="-128"/>
              </a:rPr>
              <a:t>-</a:t>
            </a:r>
            <a:r>
              <a:rPr kumimoji="0" lang="de-DE" sz="1800" b="1" i="0" u="none" strike="noStrike" cap="none" normalizeH="0" baseline="0" dirty="0" smtClean="0">
                <a:ln>
                  <a:noFill/>
                </a:ln>
                <a:solidFill>
                  <a:schemeClr val="bg1"/>
                </a:solidFill>
                <a:effectLst/>
                <a:latin typeface="Arial" pitchFamily="34" charset="0"/>
                <a:ea typeface="ＭＳ Ｐゴシック" pitchFamily="34" charset="-128"/>
              </a:rPr>
              <a:t>Organisationen: 8 Tätigkeitsbereichen</a:t>
            </a:r>
            <a:endParaRPr kumimoji="0" lang="de-DE" sz="1800" b="1" i="0" u="none" strike="noStrike" cap="none" normalizeH="0" baseline="0" dirty="0">
              <a:ln>
                <a:noFill/>
              </a:ln>
              <a:solidFill>
                <a:schemeClr val="bg1"/>
              </a:solidFill>
              <a:effectLst/>
              <a:latin typeface="Arial" pitchFamily="34" charset="0"/>
              <a:ea typeface="ＭＳ Ｐゴシック" pitchFamily="34" charset="-128"/>
            </a:endParaRPr>
          </a:p>
        </p:txBody>
      </p:sp>
      <p:sp>
        <p:nvSpPr>
          <p:cNvPr id="3" name="Titel 2"/>
          <p:cNvSpPr>
            <a:spLocks noGrp="1"/>
          </p:cNvSpPr>
          <p:nvPr>
            <p:ph type="title"/>
          </p:nvPr>
        </p:nvSpPr>
        <p:spPr>
          <a:xfrm>
            <a:off x="204788" y="913284"/>
            <a:ext cx="7996237" cy="619001"/>
          </a:xfrm>
        </p:spPr>
        <p:txBody>
          <a:bodyPr/>
          <a:lstStyle/>
          <a:p>
            <a:pPr algn="ctr"/>
            <a:r>
              <a:rPr lang="de-DE" sz="2000" dirty="0">
                <a:solidFill>
                  <a:schemeClr val="accent1"/>
                </a:solidFill>
              </a:rPr>
              <a:t>NPOs als Arbeitgeber: </a:t>
            </a:r>
            <a:r>
              <a:rPr lang="de-DE" sz="2000" dirty="0" smtClean="0">
                <a:solidFill>
                  <a:schemeClr val="accent1"/>
                </a:solidFill>
              </a:rPr>
              <a:t>Karrierechancen </a:t>
            </a:r>
            <a:r>
              <a:rPr lang="de-DE" sz="2000" dirty="0">
                <a:solidFill>
                  <a:schemeClr val="accent1"/>
                </a:solidFill>
              </a:rPr>
              <a:t>&amp;-</a:t>
            </a:r>
            <a:r>
              <a:rPr lang="de-DE" sz="2000" dirty="0" smtClean="0">
                <a:solidFill>
                  <a:schemeClr val="accent1"/>
                </a:solidFill>
              </a:rPr>
              <a:t>barrieren </a:t>
            </a:r>
            <a:r>
              <a:rPr lang="de-DE" sz="2000" dirty="0">
                <a:solidFill>
                  <a:schemeClr val="accent1"/>
                </a:solidFill>
              </a:rPr>
              <a:t/>
            </a:r>
            <a:br>
              <a:rPr lang="de-DE" sz="2000" dirty="0">
                <a:solidFill>
                  <a:schemeClr val="accent1"/>
                </a:solidFill>
              </a:rPr>
            </a:br>
            <a:r>
              <a:rPr lang="de-DE" sz="2000" dirty="0">
                <a:solidFill>
                  <a:srgbClr val="009DD1"/>
                </a:solidFill>
              </a:rPr>
              <a:t>Anlage der </a:t>
            </a:r>
            <a:r>
              <a:rPr lang="de-DE" sz="2000" dirty="0" smtClean="0">
                <a:solidFill>
                  <a:srgbClr val="009DD1"/>
                </a:solidFill>
              </a:rPr>
              <a:t>Untersuchung - Auswahl der Organisationen</a:t>
            </a:r>
            <a:endParaRPr lang="de-DE" sz="2000" dirty="0"/>
          </a:p>
        </p:txBody>
      </p:sp>
    </p:spTree>
    <p:extLst>
      <p:ext uri="{BB962C8B-B14F-4D97-AF65-F5344CB8AC3E}">
        <p14:creationId xmlns:p14="http://schemas.microsoft.com/office/powerpoint/2010/main" val="35816171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19</a:t>
            </a:fld>
            <a:endParaRPr lang="de-DE" dirty="0"/>
          </a:p>
        </p:txBody>
      </p:sp>
      <p:sp>
        <p:nvSpPr>
          <p:cNvPr id="8" name="Titel 7"/>
          <p:cNvSpPr>
            <a:spLocks noGrp="1"/>
          </p:cNvSpPr>
          <p:nvPr>
            <p:ph type="title"/>
          </p:nvPr>
        </p:nvSpPr>
        <p:spPr>
          <a:xfrm>
            <a:off x="204788" y="1057300"/>
            <a:ext cx="8471668" cy="360040"/>
          </a:xfrm>
        </p:spPr>
        <p:txBody>
          <a:bodyPr/>
          <a:lstStyle/>
          <a:p>
            <a:pPr algn="ctr"/>
            <a:r>
              <a:rPr lang="de-DE" dirty="0" smtClean="0"/>
              <a:t> </a:t>
            </a:r>
            <a:br>
              <a:rPr lang="de-DE" dirty="0" smtClean="0"/>
            </a:br>
            <a:r>
              <a:rPr lang="de-DE" dirty="0" smtClean="0"/>
              <a:t/>
            </a:r>
            <a:br>
              <a:rPr lang="de-DE" dirty="0" smtClean="0"/>
            </a:br>
            <a:r>
              <a:rPr lang="de-DE" dirty="0"/>
              <a:t>Ergebnisse der Untersuchung NPOs als Arbeitgeber</a:t>
            </a:r>
          </a:p>
        </p:txBody>
      </p:sp>
      <p:sp>
        <p:nvSpPr>
          <p:cNvPr id="10" name="Textfeld 9"/>
          <p:cNvSpPr txBox="1"/>
          <p:nvPr/>
        </p:nvSpPr>
        <p:spPr>
          <a:xfrm>
            <a:off x="251520" y="1633364"/>
            <a:ext cx="8245992" cy="3152145"/>
          </a:xfrm>
          <a:prstGeom prst="rect">
            <a:avLst/>
          </a:prstGeom>
          <a:noFill/>
        </p:spPr>
        <p:txBody>
          <a:bodyPr wrap="none" rtlCol="0">
            <a:spAutoFit/>
          </a:bodyPr>
          <a:lstStyle/>
          <a:p>
            <a:pPr>
              <a:lnSpc>
                <a:spcPts val="3000"/>
              </a:lnSpc>
            </a:pPr>
            <a:r>
              <a:rPr lang="de-DE" sz="1800" dirty="0" smtClean="0">
                <a:solidFill>
                  <a:srgbClr val="151515"/>
                </a:solidFill>
                <a:latin typeface="Verdana"/>
                <a:cs typeface="Verdana"/>
              </a:rPr>
              <a:t>Der Aufstieg von Frauen in Führungspositionen wird behindert durch:</a:t>
            </a:r>
          </a:p>
          <a:p>
            <a:pPr marL="342900" indent="-342900">
              <a:lnSpc>
                <a:spcPts val="3000"/>
              </a:lnSpc>
              <a:buFontTx/>
              <a:buChar char="-"/>
            </a:pPr>
            <a:r>
              <a:rPr lang="de-DE" sz="1800" dirty="0" smtClean="0">
                <a:solidFill>
                  <a:srgbClr val="151515"/>
                </a:solidFill>
                <a:latin typeface="Verdana"/>
                <a:cs typeface="Verdana"/>
              </a:rPr>
              <a:t>Gesamtgesellschaftlich wirkungsmächtige Faktoren:</a:t>
            </a:r>
            <a:br>
              <a:rPr lang="de-DE" sz="1800" dirty="0" smtClean="0">
                <a:solidFill>
                  <a:srgbClr val="151515"/>
                </a:solidFill>
                <a:latin typeface="Verdana"/>
                <a:cs typeface="Verdana"/>
              </a:rPr>
            </a:br>
            <a:r>
              <a:rPr lang="de-DE" sz="1800" dirty="0" err="1" smtClean="0">
                <a:solidFill>
                  <a:srgbClr val="151515"/>
                </a:solidFill>
                <a:latin typeface="Verdana"/>
                <a:cs typeface="Verdana"/>
              </a:rPr>
              <a:t>Geschlechtersterotypen</a:t>
            </a:r>
            <a:r>
              <a:rPr lang="de-DE" sz="1800" dirty="0" smtClean="0">
                <a:solidFill>
                  <a:srgbClr val="151515"/>
                </a:solidFill>
                <a:latin typeface="Verdana"/>
                <a:cs typeface="Verdana"/>
              </a:rPr>
              <a:t> oder „Muster im Kopf“</a:t>
            </a:r>
            <a:br>
              <a:rPr lang="de-DE" sz="1800" dirty="0" smtClean="0">
                <a:solidFill>
                  <a:srgbClr val="151515"/>
                </a:solidFill>
                <a:latin typeface="Verdana"/>
                <a:cs typeface="Verdana"/>
              </a:rPr>
            </a:br>
            <a:endParaRPr lang="de-DE" sz="1800" dirty="0" smtClean="0">
              <a:solidFill>
                <a:srgbClr val="151515"/>
              </a:solidFill>
              <a:latin typeface="Verdana"/>
              <a:cs typeface="Verdana"/>
            </a:endParaRPr>
          </a:p>
          <a:p>
            <a:pPr marL="354013" indent="-354013">
              <a:lnSpc>
                <a:spcPts val="3000"/>
              </a:lnSpc>
              <a:buFontTx/>
              <a:buChar char="-"/>
            </a:pPr>
            <a:r>
              <a:rPr lang="de-DE" sz="1800" dirty="0" smtClean="0">
                <a:solidFill>
                  <a:srgbClr val="151515"/>
                </a:solidFill>
                <a:latin typeface="Verdana"/>
                <a:cs typeface="Verdana"/>
              </a:rPr>
              <a:t>NPO-spezifische Faktoren, bedingt durch:</a:t>
            </a:r>
            <a:br>
              <a:rPr lang="de-DE" sz="1800" dirty="0" smtClean="0">
                <a:solidFill>
                  <a:srgbClr val="151515"/>
                </a:solidFill>
                <a:latin typeface="Verdana"/>
                <a:cs typeface="Verdana"/>
              </a:rPr>
            </a:br>
            <a:r>
              <a:rPr lang="de-DE" sz="1800" dirty="0" smtClean="0">
                <a:solidFill>
                  <a:srgbClr val="151515"/>
                </a:solidFill>
                <a:latin typeface="Verdana"/>
                <a:cs typeface="Verdana"/>
              </a:rPr>
              <a:t>- Wert- und Normenorientierung der NPOs</a:t>
            </a:r>
            <a:br>
              <a:rPr lang="de-DE" sz="1800" dirty="0" smtClean="0">
                <a:solidFill>
                  <a:srgbClr val="151515"/>
                </a:solidFill>
                <a:latin typeface="Verdana"/>
                <a:cs typeface="Verdana"/>
              </a:rPr>
            </a:br>
            <a:r>
              <a:rPr lang="de-DE" sz="1800" dirty="0" smtClean="0">
                <a:solidFill>
                  <a:srgbClr val="151515"/>
                </a:solidFill>
                <a:latin typeface="Verdana"/>
                <a:cs typeface="Verdana"/>
              </a:rPr>
              <a:t>- </a:t>
            </a:r>
            <a:r>
              <a:rPr lang="de-DE" sz="1800" dirty="0" err="1" smtClean="0">
                <a:solidFill>
                  <a:srgbClr val="151515"/>
                </a:solidFill>
                <a:latin typeface="Verdana"/>
                <a:cs typeface="Verdana"/>
              </a:rPr>
              <a:t>Governance</a:t>
            </a:r>
            <a:r>
              <a:rPr lang="de-DE" sz="1800" dirty="0">
                <a:solidFill>
                  <a:srgbClr val="151515"/>
                </a:solidFill>
                <a:latin typeface="Verdana"/>
                <a:cs typeface="Verdana"/>
              </a:rPr>
              <a:t> </a:t>
            </a:r>
            <a:r>
              <a:rPr lang="de-DE" sz="1800" dirty="0" smtClean="0">
                <a:solidFill>
                  <a:srgbClr val="151515"/>
                </a:solidFill>
                <a:latin typeface="Verdana"/>
                <a:cs typeface="Verdana"/>
              </a:rPr>
              <a:t>= flache Hierarchien &amp; autonome Arbeitsbereiche</a:t>
            </a:r>
            <a:br>
              <a:rPr lang="de-DE" sz="1800" dirty="0" smtClean="0">
                <a:solidFill>
                  <a:srgbClr val="151515"/>
                </a:solidFill>
                <a:latin typeface="Verdana"/>
                <a:cs typeface="Verdana"/>
              </a:rPr>
            </a:br>
            <a:r>
              <a:rPr lang="de-DE" sz="1800" dirty="0" smtClean="0">
                <a:solidFill>
                  <a:srgbClr val="151515"/>
                </a:solidFill>
                <a:latin typeface="Verdana"/>
                <a:cs typeface="Verdana"/>
              </a:rPr>
              <a:t>- Arbeitsorganisation &amp; Arbeitsverhältnisse</a:t>
            </a:r>
          </a:p>
        </p:txBody>
      </p:sp>
    </p:spTree>
    <p:extLst>
      <p:ext uri="{BB962C8B-B14F-4D97-AF65-F5344CB8AC3E}">
        <p14:creationId xmlns:p14="http://schemas.microsoft.com/office/powerpoint/2010/main" val="8897951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625252"/>
            <a:ext cx="7996237" cy="835025"/>
          </a:xfrm>
        </p:spPr>
        <p:txBody>
          <a:bodyPr/>
          <a:lstStyle/>
          <a:p>
            <a:r>
              <a:rPr lang="de-DE" dirty="0" smtClean="0"/>
              <a:t>Turbulente Zeiten </a:t>
            </a:r>
            <a:endParaRPr lang="de-DE" dirty="0"/>
          </a:p>
        </p:txBody>
      </p:sp>
      <p:sp>
        <p:nvSpPr>
          <p:cNvPr id="3" name="Inhaltsplatzhalter 2"/>
          <p:cNvSpPr>
            <a:spLocks noGrp="1"/>
          </p:cNvSpPr>
          <p:nvPr>
            <p:ph idx="1"/>
          </p:nvPr>
        </p:nvSpPr>
        <p:spPr>
          <a:xfrm>
            <a:off x="200025" y="1681733"/>
            <a:ext cx="4011935" cy="3191991"/>
          </a:xfrm>
        </p:spPr>
        <p:txBody>
          <a:bodyPr/>
          <a:lstStyle/>
          <a:p>
            <a:pPr indent="0">
              <a:buNone/>
            </a:pPr>
            <a:r>
              <a:rPr lang="de-DE" sz="1800" dirty="0" smtClean="0">
                <a:solidFill>
                  <a:schemeClr val="accent1">
                    <a:lumMod val="75000"/>
                  </a:schemeClr>
                </a:solidFill>
              </a:rPr>
              <a:t>Einerseits:</a:t>
            </a:r>
          </a:p>
          <a:p>
            <a:pPr indent="0">
              <a:buNone/>
            </a:pPr>
            <a:endParaRPr lang="de-DE" sz="1800" dirty="0">
              <a:solidFill>
                <a:schemeClr val="accent1">
                  <a:lumMod val="75000"/>
                </a:schemeClr>
              </a:solidFill>
            </a:endParaRPr>
          </a:p>
          <a:p>
            <a:pPr indent="0">
              <a:buNone/>
            </a:pPr>
            <a:r>
              <a:rPr lang="de-DE" sz="1800" dirty="0" err="1" smtClean="0">
                <a:solidFill>
                  <a:schemeClr val="accent1">
                    <a:lumMod val="75000"/>
                  </a:schemeClr>
                </a:solidFill>
              </a:rPr>
              <a:t>Me</a:t>
            </a:r>
            <a:r>
              <a:rPr lang="de-DE" sz="1800" dirty="0" smtClean="0">
                <a:solidFill>
                  <a:schemeClr val="accent1">
                    <a:lumMod val="75000"/>
                  </a:schemeClr>
                </a:solidFill>
              </a:rPr>
              <a:t> </a:t>
            </a:r>
            <a:r>
              <a:rPr lang="de-DE" sz="1800" dirty="0" err="1" smtClean="0">
                <a:solidFill>
                  <a:schemeClr val="accent1">
                    <a:lumMod val="75000"/>
                  </a:schemeClr>
                </a:solidFill>
              </a:rPr>
              <a:t>too</a:t>
            </a:r>
            <a:r>
              <a:rPr lang="de-DE" sz="1800" dirty="0" smtClean="0">
                <a:solidFill>
                  <a:schemeClr val="accent1">
                    <a:lumMod val="75000"/>
                  </a:schemeClr>
                </a:solidFill>
              </a:rPr>
              <a:t> Debatte</a:t>
            </a:r>
          </a:p>
          <a:p>
            <a:pPr indent="0">
              <a:buNone/>
            </a:pPr>
            <a:endParaRPr lang="de-DE" sz="1800" dirty="0">
              <a:solidFill>
                <a:schemeClr val="accent1">
                  <a:lumMod val="75000"/>
                </a:schemeClr>
              </a:solidFill>
            </a:endParaRPr>
          </a:p>
          <a:p>
            <a:pPr indent="0">
              <a:buNone/>
            </a:pPr>
            <a:r>
              <a:rPr lang="de-DE" sz="1800" dirty="0" smtClean="0">
                <a:solidFill>
                  <a:schemeClr val="accent1">
                    <a:lumMod val="75000"/>
                  </a:schemeClr>
                </a:solidFill>
              </a:rPr>
              <a:t>Aktion </a:t>
            </a:r>
            <a:r>
              <a:rPr lang="de-DE" sz="1800" dirty="0" err="1" smtClean="0">
                <a:solidFill>
                  <a:schemeClr val="accent1">
                    <a:lumMod val="75000"/>
                  </a:schemeClr>
                </a:solidFill>
              </a:rPr>
              <a:t>FidAR</a:t>
            </a:r>
            <a:r>
              <a:rPr lang="de-DE" sz="1800" dirty="0" smtClean="0">
                <a:solidFill>
                  <a:schemeClr val="accent1">
                    <a:lumMod val="75000"/>
                  </a:schemeClr>
                </a:solidFill>
              </a:rPr>
              <a:t> = Frauen in die Aufsichtsräte</a:t>
            </a:r>
          </a:p>
          <a:p>
            <a:pPr indent="0">
              <a:buNone/>
            </a:pPr>
            <a:endParaRPr lang="de-DE" sz="1800" dirty="0">
              <a:solidFill>
                <a:schemeClr val="accent1">
                  <a:lumMod val="75000"/>
                </a:schemeClr>
              </a:solidFill>
            </a:endParaRPr>
          </a:p>
          <a:p>
            <a:pPr indent="0">
              <a:buNone/>
            </a:pPr>
            <a:r>
              <a:rPr lang="de-DE" sz="1800" dirty="0" smtClean="0">
                <a:solidFill>
                  <a:schemeClr val="accent1">
                    <a:lumMod val="75000"/>
                  </a:schemeClr>
                </a:solidFill>
              </a:rPr>
              <a:t>20 Jahre NRW Netzwerk Frauen-&amp; Geschlechterforschung </a:t>
            </a:r>
            <a:endParaRPr lang="de-DE" sz="1800" dirty="0">
              <a:solidFill>
                <a:schemeClr val="accent1">
                  <a:lumMod val="75000"/>
                </a:schemeClr>
              </a:solidFill>
            </a:endParaRPr>
          </a:p>
        </p:txBody>
      </p:sp>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2</a:t>
            </a:fld>
            <a:endParaRPr lang="de-DE" dirty="0"/>
          </a:p>
        </p:txBody>
      </p:sp>
      <p:sp>
        <p:nvSpPr>
          <p:cNvPr id="9" name="Textfeld 8"/>
          <p:cNvSpPr txBox="1"/>
          <p:nvPr/>
        </p:nvSpPr>
        <p:spPr>
          <a:xfrm>
            <a:off x="4355976" y="1633364"/>
            <a:ext cx="4536504" cy="3139321"/>
          </a:xfrm>
          <a:prstGeom prst="rect">
            <a:avLst/>
          </a:prstGeom>
          <a:noFill/>
        </p:spPr>
        <p:txBody>
          <a:bodyPr wrap="square" rtlCol="0">
            <a:spAutoFit/>
          </a:bodyPr>
          <a:lstStyle/>
          <a:p>
            <a:r>
              <a:rPr lang="de-DE" sz="1800" dirty="0" smtClean="0">
                <a:solidFill>
                  <a:srgbClr val="FF0000"/>
                </a:solidFill>
                <a:latin typeface="Verdana"/>
                <a:cs typeface="Verdana"/>
              </a:rPr>
              <a:t>Andererseits:</a:t>
            </a:r>
          </a:p>
          <a:p>
            <a:endParaRPr lang="de-DE" sz="1800" dirty="0" smtClean="0">
              <a:solidFill>
                <a:srgbClr val="FF0000"/>
              </a:solidFill>
              <a:latin typeface="Verdana"/>
              <a:cs typeface="Verdana"/>
            </a:endParaRPr>
          </a:p>
          <a:p>
            <a:r>
              <a:rPr lang="de-DE" sz="1800" dirty="0" smtClean="0">
                <a:solidFill>
                  <a:srgbClr val="FF0000"/>
                </a:solidFill>
                <a:latin typeface="Verdana"/>
                <a:cs typeface="Verdana"/>
              </a:rPr>
              <a:t>Frauenanteil im Bundestag 31% = Tendenz fallend</a:t>
            </a:r>
          </a:p>
          <a:p>
            <a:endParaRPr lang="de-DE" sz="1800" dirty="0">
              <a:solidFill>
                <a:srgbClr val="FF0000"/>
              </a:solidFill>
              <a:latin typeface="Verdana"/>
              <a:cs typeface="Verdana"/>
            </a:endParaRPr>
          </a:p>
          <a:p>
            <a:r>
              <a:rPr lang="de-DE" sz="1800" dirty="0" smtClean="0">
                <a:solidFill>
                  <a:srgbClr val="FF0000"/>
                </a:solidFill>
                <a:latin typeface="Verdana"/>
                <a:cs typeface="Verdana"/>
              </a:rPr>
              <a:t>Innenministerium = 0-Frau auf den Führungsebenen</a:t>
            </a:r>
          </a:p>
          <a:p>
            <a:endParaRPr lang="de-DE" sz="1800" dirty="0">
              <a:solidFill>
                <a:srgbClr val="FF0000"/>
              </a:solidFill>
              <a:latin typeface="Verdana"/>
              <a:cs typeface="Verdana"/>
            </a:endParaRPr>
          </a:p>
          <a:p>
            <a:r>
              <a:rPr lang="de-DE" sz="1800" dirty="0" smtClean="0">
                <a:solidFill>
                  <a:srgbClr val="FF0000"/>
                </a:solidFill>
                <a:latin typeface="Verdana"/>
                <a:cs typeface="Verdana"/>
              </a:rPr>
              <a:t>Hasstiraden gegen </a:t>
            </a:r>
            <a:r>
              <a:rPr lang="de-DE" sz="1800" dirty="0" err="1" smtClean="0">
                <a:solidFill>
                  <a:srgbClr val="FF0000"/>
                </a:solidFill>
                <a:latin typeface="Verdana"/>
                <a:cs typeface="Verdana"/>
              </a:rPr>
              <a:t>Genderismus</a:t>
            </a:r>
            <a:r>
              <a:rPr lang="de-DE" sz="1800" dirty="0" smtClean="0">
                <a:solidFill>
                  <a:srgbClr val="FF0000"/>
                </a:solidFill>
                <a:latin typeface="Verdana"/>
                <a:cs typeface="Verdana"/>
              </a:rPr>
              <a:t>:</a:t>
            </a:r>
          </a:p>
          <a:p>
            <a:r>
              <a:rPr lang="de-DE" sz="1800" dirty="0" smtClean="0">
                <a:solidFill>
                  <a:srgbClr val="FF0000"/>
                </a:solidFill>
                <a:latin typeface="Verdana"/>
                <a:cs typeface="Verdana"/>
              </a:rPr>
              <a:t>Gender Trash Ranking von </a:t>
            </a:r>
            <a:r>
              <a:rPr lang="de-DE" sz="1800" dirty="0">
                <a:solidFill>
                  <a:srgbClr val="FF0000"/>
                </a:solidFill>
                <a:latin typeface="Verdana"/>
                <a:cs typeface="Verdana"/>
              </a:rPr>
              <a:t>Science File: </a:t>
            </a:r>
            <a:r>
              <a:rPr lang="de-DE" sz="1400" dirty="0">
                <a:solidFill>
                  <a:srgbClr val="FF0000"/>
                </a:solidFill>
                <a:latin typeface="Verdana"/>
                <a:cs typeface="Verdana"/>
              </a:rPr>
              <a:t>https://</a:t>
            </a:r>
            <a:r>
              <a:rPr lang="de-DE" sz="1400" dirty="0" err="1" smtClean="0">
                <a:solidFill>
                  <a:srgbClr val="FF0000"/>
                </a:solidFill>
                <a:latin typeface="Verdana"/>
                <a:cs typeface="Verdana"/>
              </a:rPr>
              <a:t>sciencefiles.org</a:t>
            </a:r>
            <a:endParaRPr lang="de-DE" sz="1400" dirty="0" smtClean="0">
              <a:solidFill>
                <a:srgbClr val="FF0000"/>
              </a:solidFill>
              <a:latin typeface="Verdana"/>
              <a:cs typeface="Verdana"/>
            </a:endParaRPr>
          </a:p>
        </p:txBody>
      </p:sp>
    </p:spTree>
    <p:extLst>
      <p:ext uri="{BB962C8B-B14F-4D97-AF65-F5344CB8AC3E}">
        <p14:creationId xmlns:p14="http://schemas.microsoft.com/office/powerpoint/2010/main" val="40964638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de-DE" smtClean="0"/>
              <a:t>Trends der Zivilgesellschaftsforschung</a:t>
            </a:r>
            <a:endParaRPr lang="de-DE" dirty="0"/>
          </a:p>
        </p:txBody>
      </p:sp>
      <p:sp>
        <p:nvSpPr>
          <p:cNvPr id="4" name="Foliennummernplatzhalter 3"/>
          <p:cNvSpPr>
            <a:spLocks noGrp="1"/>
          </p:cNvSpPr>
          <p:nvPr>
            <p:ph type="sldNum" sz="quarter" idx="11"/>
          </p:nvPr>
        </p:nvSpPr>
        <p:spPr/>
        <p:txBody>
          <a:bodyPr/>
          <a:lstStyle/>
          <a:p>
            <a:pPr>
              <a:defRPr/>
            </a:pPr>
            <a:fld id="{6BC96E4F-1BD7-47FD-BA49-7AFB0FD29B65}" type="slidenum">
              <a:rPr lang="de-DE" smtClean="0"/>
              <a:pPr>
                <a:defRPr/>
              </a:pPr>
              <a:t>20</a:t>
            </a:fld>
            <a:endParaRPr lang="de-DE" dirty="0"/>
          </a:p>
        </p:txBody>
      </p:sp>
      <p:sp>
        <p:nvSpPr>
          <p:cNvPr id="5" name="Titel 4"/>
          <p:cNvSpPr>
            <a:spLocks noGrp="1"/>
          </p:cNvSpPr>
          <p:nvPr>
            <p:ph type="title"/>
          </p:nvPr>
        </p:nvSpPr>
        <p:spPr>
          <a:xfrm>
            <a:off x="0" y="553244"/>
            <a:ext cx="6372200" cy="835025"/>
          </a:xfrm>
        </p:spPr>
        <p:txBody>
          <a:bodyPr/>
          <a:lstStyle/>
          <a:p>
            <a:r>
              <a:rPr lang="de-DE" dirty="0" smtClean="0"/>
              <a:t>Ergebnisse: </a:t>
            </a:r>
            <a:r>
              <a:rPr lang="de-DE" dirty="0" smtClean="0">
                <a:solidFill>
                  <a:schemeClr val="accent1"/>
                </a:solidFill>
                <a:latin typeface="Verdana"/>
                <a:cs typeface="Verdana"/>
              </a:rPr>
              <a:t>„</a:t>
            </a:r>
            <a:r>
              <a:rPr lang="de-DE" dirty="0">
                <a:solidFill>
                  <a:schemeClr val="accent1"/>
                </a:solidFill>
                <a:latin typeface="Verdana"/>
                <a:cs typeface="Verdana"/>
              </a:rPr>
              <a:t>Muster im Kopf“</a:t>
            </a:r>
            <a:endParaRPr lang="de-DE" dirty="0">
              <a:solidFill>
                <a:schemeClr val="accent1"/>
              </a:solidFill>
            </a:endParaRPr>
          </a:p>
        </p:txBody>
      </p:sp>
      <p:sp>
        <p:nvSpPr>
          <p:cNvPr id="6" name="Textfeld 5"/>
          <p:cNvSpPr txBox="1"/>
          <p:nvPr/>
        </p:nvSpPr>
        <p:spPr>
          <a:xfrm>
            <a:off x="4644008" y="985292"/>
            <a:ext cx="4536504" cy="995999"/>
          </a:xfrm>
          <a:prstGeom prst="rect">
            <a:avLst/>
          </a:prstGeom>
          <a:noFill/>
        </p:spPr>
        <p:txBody>
          <a:bodyPr wrap="square" rtlCol="0">
            <a:spAutoFit/>
          </a:bodyPr>
          <a:lstStyle/>
          <a:p>
            <a:pPr>
              <a:lnSpc>
                <a:spcPts val="2360"/>
              </a:lnSpc>
            </a:pPr>
            <a:r>
              <a:rPr lang="de-DE" sz="1400" i="1" dirty="0" smtClean="0">
                <a:solidFill>
                  <a:schemeClr val="bg2"/>
                </a:solidFill>
              </a:rPr>
              <a:t>„</a:t>
            </a:r>
            <a:r>
              <a:rPr lang="de-DE" sz="1400" i="1" dirty="0" smtClean="0">
                <a:solidFill>
                  <a:srgbClr val="660066"/>
                </a:solidFill>
              </a:rPr>
              <a:t>Ich nehme diesen Männerklüngel durchaus wahr!“</a:t>
            </a:r>
          </a:p>
          <a:p>
            <a:pPr>
              <a:lnSpc>
                <a:spcPts val="2360"/>
              </a:lnSpc>
            </a:pPr>
            <a:r>
              <a:rPr lang="de-DE" sz="1400" i="1" dirty="0" smtClean="0">
                <a:solidFill>
                  <a:srgbClr val="660066"/>
                </a:solidFill>
              </a:rPr>
              <a:t>„Also, ich muss ganz ehrlich sagen, wenn ich ein Mann gewesen wäre, wäre es schneller gegangen!“ </a:t>
            </a:r>
            <a:endParaRPr lang="de-DE" sz="1400" i="1" dirty="0">
              <a:solidFill>
                <a:srgbClr val="660066"/>
              </a:solidFill>
            </a:endParaRPr>
          </a:p>
        </p:txBody>
      </p:sp>
      <p:sp>
        <p:nvSpPr>
          <p:cNvPr id="7" name="Textfeld 6"/>
          <p:cNvSpPr txBox="1"/>
          <p:nvPr/>
        </p:nvSpPr>
        <p:spPr>
          <a:xfrm>
            <a:off x="325978" y="2077547"/>
            <a:ext cx="8131252" cy="3066651"/>
          </a:xfrm>
          <a:prstGeom prst="rect">
            <a:avLst/>
          </a:prstGeom>
          <a:noFill/>
        </p:spPr>
        <p:txBody>
          <a:bodyPr wrap="none" rtlCol="0">
            <a:spAutoFit/>
          </a:bodyPr>
          <a:lstStyle/>
          <a:p>
            <a:pPr>
              <a:lnSpc>
                <a:spcPts val="2720"/>
              </a:lnSpc>
            </a:pPr>
            <a:r>
              <a:rPr lang="de-DE" sz="1600" dirty="0" smtClean="0">
                <a:solidFill>
                  <a:schemeClr val="bg2"/>
                </a:solidFill>
                <a:latin typeface="Verdana"/>
                <a:cs typeface="Verdana"/>
              </a:rPr>
              <a:t>Infolge der „Muster im Kopf“ in Gesellschaft und NPOs kommen Frauen für </a:t>
            </a:r>
            <a:br>
              <a:rPr lang="de-DE" sz="1600" dirty="0" smtClean="0">
                <a:solidFill>
                  <a:schemeClr val="bg2"/>
                </a:solidFill>
                <a:latin typeface="Verdana"/>
                <a:cs typeface="Verdana"/>
              </a:rPr>
            </a:br>
            <a:r>
              <a:rPr lang="de-DE" sz="1600" dirty="0" smtClean="0">
                <a:solidFill>
                  <a:schemeClr val="bg2"/>
                </a:solidFill>
                <a:latin typeface="Verdana"/>
                <a:cs typeface="Verdana"/>
              </a:rPr>
              <a:t>Leitungspositionen eher nicht in Frage, und zwar weil:</a:t>
            </a:r>
          </a:p>
          <a:p>
            <a:pPr marL="285750" indent="-285750">
              <a:lnSpc>
                <a:spcPts val="2920"/>
              </a:lnSpc>
              <a:buFontTx/>
              <a:buChar char="-"/>
            </a:pPr>
            <a:r>
              <a:rPr lang="de-DE" sz="1600" dirty="0" smtClean="0">
                <a:solidFill>
                  <a:schemeClr val="bg2"/>
                </a:solidFill>
                <a:latin typeface="Verdana"/>
                <a:cs typeface="Verdana"/>
              </a:rPr>
              <a:t>Führen und Leiten eher Männern als Frauen zugetraut wird;</a:t>
            </a:r>
          </a:p>
          <a:p>
            <a:pPr marL="285750" indent="-285750">
              <a:lnSpc>
                <a:spcPts val="2920"/>
              </a:lnSpc>
              <a:buFontTx/>
              <a:buChar char="-"/>
            </a:pPr>
            <a:r>
              <a:rPr lang="de-DE" sz="1600" dirty="0" smtClean="0">
                <a:solidFill>
                  <a:schemeClr val="bg2"/>
                </a:solidFill>
                <a:latin typeface="Verdana"/>
                <a:cs typeface="Verdana"/>
              </a:rPr>
              <a:t>Frauen primär die Verantwortung für die Familie übernehmen;</a:t>
            </a:r>
          </a:p>
          <a:p>
            <a:pPr marL="285750" indent="-285750">
              <a:lnSpc>
                <a:spcPts val="2920"/>
              </a:lnSpc>
              <a:buFontTx/>
              <a:buChar char="-"/>
            </a:pPr>
            <a:r>
              <a:rPr lang="de-DE" sz="1600" dirty="0" smtClean="0">
                <a:solidFill>
                  <a:schemeClr val="bg2"/>
                </a:solidFill>
                <a:latin typeface="Verdana"/>
                <a:cs typeface="Verdana"/>
              </a:rPr>
              <a:t>männlich dominierte Leitungsgremien eher ihresgleichen rekrutieren;</a:t>
            </a:r>
          </a:p>
          <a:p>
            <a:pPr marL="285750" indent="-285750">
              <a:lnSpc>
                <a:spcPts val="2920"/>
              </a:lnSpc>
              <a:buFontTx/>
              <a:buChar char="-"/>
            </a:pPr>
            <a:r>
              <a:rPr lang="de-DE" sz="1600" dirty="0" smtClean="0">
                <a:solidFill>
                  <a:schemeClr val="bg2"/>
                </a:solidFill>
                <a:latin typeface="Verdana"/>
                <a:cs typeface="Verdana"/>
              </a:rPr>
              <a:t>Frauen sich hinsichtlich Leistung und Einsatz subjektiv gesehen anderen </a:t>
            </a:r>
            <a:br>
              <a:rPr lang="de-DE" sz="1600" dirty="0" smtClean="0">
                <a:solidFill>
                  <a:schemeClr val="bg2"/>
                </a:solidFill>
                <a:latin typeface="Verdana"/>
                <a:cs typeface="Verdana"/>
              </a:rPr>
            </a:br>
            <a:r>
              <a:rPr lang="de-DE" sz="1600" dirty="0" smtClean="0">
                <a:solidFill>
                  <a:schemeClr val="bg2"/>
                </a:solidFill>
                <a:latin typeface="Verdana"/>
                <a:cs typeface="Verdana"/>
              </a:rPr>
              <a:t>Anforderungen gegenübersehen als Männer und sich Führung und Leitung </a:t>
            </a:r>
            <a:br>
              <a:rPr lang="de-DE" sz="1600" dirty="0" smtClean="0">
                <a:solidFill>
                  <a:schemeClr val="bg2"/>
                </a:solidFill>
                <a:latin typeface="Verdana"/>
                <a:cs typeface="Verdana"/>
              </a:rPr>
            </a:br>
            <a:r>
              <a:rPr lang="de-DE" sz="1600" dirty="0" smtClean="0">
                <a:solidFill>
                  <a:schemeClr val="bg2"/>
                </a:solidFill>
                <a:latin typeface="Verdana"/>
                <a:cs typeface="Verdana"/>
              </a:rPr>
              <a:t>nicht</a:t>
            </a:r>
            <a:r>
              <a:rPr lang="de-DE" sz="1600" dirty="0">
                <a:solidFill>
                  <a:schemeClr val="bg2"/>
                </a:solidFill>
                <a:latin typeface="Verdana"/>
                <a:cs typeface="Verdana"/>
              </a:rPr>
              <a:t> </a:t>
            </a:r>
            <a:r>
              <a:rPr lang="de-DE" sz="1600" dirty="0" smtClean="0">
                <a:solidFill>
                  <a:schemeClr val="bg2"/>
                </a:solidFill>
                <a:latin typeface="Verdana"/>
                <a:cs typeface="Verdana"/>
              </a:rPr>
              <a:t>zutrauen oder die Position bewusst nicht anstreben.  </a:t>
            </a:r>
            <a:r>
              <a:rPr lang="de-DE" sz="1600" dirty="0" smtClean="0">
                <a:latin typeface="Verdana"/>
                <a:cs typeface="Verdana"/>
              </a:rPr>
              <a:t> </a:t>
            </a:r>
            <a:endParaRPr lang="de-DE" sz="1600" dirty="0">
              <a:latin typeface="Verdana"/>
              <a:cs typeface="Verdana"/>
            </a:endParaRPr>
          </a:p>
        </p:txBody>
      </p:sp>
    </p:spTree>
    <p:extLst>
      <p:ext uri="{BB962C8B-B14F-4D97-AF65-F5344CB8AC3E}">
        <p14:creationId xmlns:p14="http://schemas.microsoft.com/office/powerpoint/2010/main" val="42082510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31" y="913284"/>
            <a:ext cx="3600400" cy="1428205"/>
          </a:xfrm>
        </p:spPr>
        <p:txBody>
          <a:bodyPr/>
          <a:lstStyle/>
          <a:p>
            <a:r>
              <a:rPr lang="de-DE" sz="2800" dirty="0" smtClean="0"/>
              <a:t>NPO-spezifische Faktoren</a:t>
            </a:r>
            <a:endParaRPr lang="de-DE" sz="2800" dirty="0"/>
          </a:p>
        </p:txBody>
      </p:sp>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21</a:t>
            </a:fld>
            <a:endParaRPr lang="de-DE" dirty="0"/>
          </a:p>
        </p:txBody>
      </p:sp>
      <p:pic>
        <p:nvPicPr>
          <p:cNvPr id="12" name="Bild 11"/>
          <p:cNvPicPr>
            <a:picLocks noChangeAspect="1"/>
          </p:cNvPicPr>
          <p:nvPr/>
        </p:nvPicPr>
        <p:blipFill>
          <a:blip r:embed="rId2"/>
          <a:stretch>
            <a:fillRect/>
          </a:stretch>
        </p:blipFill>
        <p:spPr>
          <a:xfrm>
            <a:off x="3527376" y="-11869"/>
            <a:ext cx="5616624" cy="5711955"/>
          </a:xfrm>
          <a:prstGeom prst="rect">
            <a:avLst/>
          </a:prstGeom>
        </p:spPr>
      </p:pic>
      <p:sp>
        <p:nvSpPr>
          <p:cNvPr id="14" name="Textfeld 13"/>
          <p:cNvSpPr txBox="1"/>
          <p:nvPr/>
        </p:nvSpPr>
        <p:spPr>
          <a:xfrm>
            <a:off x="107504" y="3433564"/>
            <a:ext cx="3168352" cy="1015663"/>
          </a:xfrm>
          <a:prstGeom prst="rect">
            <a:avLst/>
          </a:prstGeom>
          <a:noFill/>
        </p:spPr>
        <p:txBody>
          <a:bodyPr wrap="square" rtlCol="0">
            <a:spAutoFit/>
          </a:bodyPr>
          <a:lstStyle/>
          <a:p>
            <a:r>
              <a:rPr lang="de-DE" sz="2000" dirty="0" smtClean="0">
                <a:solidFill>
                  <a:schemeClr val="accent1"/>
                </a:solidFill>
              </a:rPr>
              <a:t>NPOs als attraktive und</a:t>
            </a:r>
          </a:p>
          <a:p>
            <a:r>
              <a:rPr lang="de-DE" sz="2000" dirty="0" smtClean="0">
                <a:solidFill>
                  <a:schemeClr val="accent1"/>
                </a:solidFill>
              </a:rPr>
              <a:t>Gleichzeitig schwierige</a:t>
            </a:r>
          </a:p>
          <a:p>
            <a:r>
              <a:rPr lang="de-DE" sz="2000" dirty="0" smtClean="0">
                <a:solidFill>
                  <a:schemeClr val="accent1"/>
                </a:solidFill>
              </a:rPr>
              <a:t>Arbeitgeber </a:t>
            </a:r>
            <a:endParaRPr lang="de-DE" sz="2000" dirty="0">
              <a:solidFill>
                <a:schemeClr val="accent1"/>
              </a:solidFill>
            </a:endParaRPr>
          </a:p>
        </p:txBody>
      </p:sp>
      <p:sp>
        <p:nvSpPr>
          <p:cNvPr id="17" name="Pfeil nach unten 16"/>
          <p:cNvSpPr/>
          <p:nvPr/>
        </p:nvSpPr>
        <p:spPr bwMode="auto">
          <a:xfrm>
            <a:off x="1259632" y="2281436"/>
            <a:ext cx="504056" cy="115212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660066"/>
              </a:solidFill>
              <a:effectLst/>
              <a:latin typeface="Arial" pitchFamily="34" charset="0"/>
              <a:ea typeface="ＭＳ Ｐゴシック" pitchFamily="34" charset="-128"/>
              <a:cs typeface="Arial" pitchFamily="34" charset="0"/>
            </a:endParaRPr>
          </a:p>
        </p:txBody>
      </p:sp>
      <p:sp>
        <p:nvSpPr>
          <p:cNvPr id="3" name="Textfeld 2"/>
          <p:cNvSpPr txBox="1"/>
          <p:nvPr/>
        </p:nvSpPr>
        <p:spPr>
          <a:xfrm>
            <a:off x="5796136" y="3073524"/>
            <a:ext cx="1296144" cy="461665"/>
          </a:xfrm>
          <a:prstGeom prst="rect">
            <a:avLst/>
          </a:prstGeom>
          <a:solidFill>
            <a:schemeClr val="tx1"/>
          </a:solidFill>
        </p:spPr>
        <p:txBody>
          <a:bodyPr wrap="square" rtlCol="0">
            <a:spAutoFit/>
          </a:bodyPr>
          <a:lstStyle/>
          <a:p>
            <a:endParaRPr lang="de-DE" dirty="0"/>
          </a:p>
        </p:txBody>
      </p:sp>
    </p:spTree>
    <p:extLst>
      <p:ext uri="{BB962C8B-B14F-4D97-AF65-F5344CB8AC3E}">
        <p14:creationId xmlns:p14="http://schemas.microsoft.com/office/powerpoint/2010/main" val="1285435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553244"/>
            <a:ext cx="7996237" cy="720080"/>
          </a:xfrm>
        </p:spPr>
        <p:txBody>
          <a:bodyPr/>
          <a:lstStyle/>
          <a:p>
            <a:r>
              <a:rPr lang="de-DE" dirty="0" smtClean="0"/>
              <a:t>NPOs als attraktiver Arbeitsmarkt für Frauen</a:t>
            </a:r>
            <a:endParaRPr lang="de-DE" dirty="0"/>
          </a:p>
        </p:txBody>
      </p:sp>
      <p:sp>
        <p:nvSpPr>
          <p:cNvPr id="3" name="Inhaltsplatzhalter 2"/>
          <p:cNvSpPr>
            <a:spLocks noGrp="1"/>
          </p:cNvSpPr>
          <p:nvPr>
            <p:ph idx="1"/>
          </p:nvPr>
        </p:nvSpPr>
        <p:spPr>
          <a:xfrm>
            <a:off x="323528" y="2209428"/>
            <a:ext cx="7996238" cy="3152775"/>
          </a:xfrm>
        </p:spPr>
        <p:txBody>
          <a:bodyPr/>
          <a:lstStyle/>
          <a:p>
            <a:pPr marL="0" indent="1588">
              <a:buNone/>
            </a:pPr>
            <a:r>
              <a:rPr lang="de-DE" sz="1800" dirty="0" smtClean="0"/>
              <a:t>Strukturbesonderheiten machen Arbeiten in NPOs gerade für Frauen besonders attraktiv, und zwar weil NPOs:</a:t>
            </a:r>
          </a:p>
          <a:p>
            <a:pPr marL="354013" indent="-352425">
              <a:buNone/>
            </a:pPr>
            <a:r>
              <a:rPr lang="de-DE" sz="1800" dirty="0" smtClean="0"/>
              <a:t>- 	den Erwartungen von Frauen an eine sinnvolle und gesellschaftlich nützliche professionelle Arbeit entsprechen. </a:t>
            </a:r>
          </a:p>
          <a:p>
            <a:pPr marL="354013" indent="-352425">
              <a:buFontTx/>
              <a:buChar char="-"/>
            </a:pPr>
            <a:r>
              <a:rPr lang="de-DE" sz="1800" dirty="0" smtClean="0"/>
              <a:t>Ihre Wünsche nach relativ hoher Autonomie im Kontext von Projektarbeit erfüllen.</a:t>
            </a:r>
          </a:p>
          <a:p>
            <a:pPr marL="354013" indent="-352425">
              <a:buFontTx/>
              <a:buChar char="-"/>
            </a:pPr>
            <a:r>
              <a:rPr lang="de-DE" sz="1800" dirty="0" smtClean="0"/>
              <a:t>ihren Bedarfen nach flexibler Arbeitszeitgestaltung und familienfreundlichen Leistungen (Vereinbarkeit) nachkommen.</a:t>
            </a:r>
            <a:endParaRPr lang="de-DE" sz="1800" dirty="0"/>
          </a:p>
        </p:txBody>
      </p:sp>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22</a:t>
            </a:fld>
            <a:endParaRPr lang="de-DE" dirty="0"/>
          </a:p>
        </p:txBody>
      </p:sp>
      <p:sp>
        <p:nvSpPr>
          <p:cNvPr id="8" name="Textfeld 7"/>
          <p:cNvSpPr txBox="1"/>
          <p:nvPr/>
        </p:nvSpPr>
        <p:spPr>
          <a:xfrm>
            <a:off x="539552" y="1398176"/>
            <a:ext cx="8280920" cy="738664"/>
          </a:xfrm>
          <a:prstGeom prst="rect">
            <a:avLst/>
          </a:prstGeom>
          <a:noFill/>
        </p:spPr>
        <p:txBody>
          <a:bodyPr wrap="square" rtlCol="0">
            <a:spAutoFit/>
          </a:bodyPr>
          <a:lstStyle/>
          <a:p>
            <a:r>
              <a:rPr lang="de-DE" sz="1400" dirty="0" smtClean="0">
                <a:solidFill>
                  <a:srgbClr val="660066"/>
                </a:solidFill>
              </a:rPr>
              <a:t>„</a:t>
            </a:r>
            <a:r>
              <a:rPr lang="de-DE" sz="1400" i="1" dirty="0" smtClean="0">
                <a:solidFill>
                  <a:srgbClr val="660066"/>
                </a:solidFill>
              </a:rPr>
              <a:t>Ich möchte was Sinnvolles tun, möchte mich einsetzen, möchte was für die Gesellschaft tun!“</a:t>
            </a:r>
          </a:p>
          <a:p>
            <a:r>
              <a:rPr lang="de-DE" sz="1400" i="1" dirty="0" smtClean="0">
                <a:solidFill>
                  <a:srgbClr val="660066"/>
                </a:solidFill>
              </a:rPr>
              <a:t>„Ich habe mich immer über die Sache definiert.“</a:t>
            </a:r>
          </a:p>
          <a:p>
            <a:r>
              <a:rPr lang="de-DE" sz="1400" i="1" dirty="0" smtClean="0">
                <a:solidFill>
                  <a:srgbClr val="660066"/>
                </a:solidFill>
              </a:rPr>
              <a:t>„Ich finde es als Mutter schon cool, so einen Job zu haben ....“   </a:t>
            </a:r>
            <a:endParaRPr lang="de-DE" sz="1400" i="1" dirty="0">
              <a:solidFill>
                <a:srgbClr val="660066"/>
              </a:solidFill>
            </a:endParaRPr>
          </a:p>
        </p:txBody>
      </p:sp>
    </p:spTree>
    <p:extLst>
      <p:ext uri="{BB962C8B-B14F-4D97-AF65-F5344CB8AC3E}">
        <p14:creationId xmlns:p14="http://schemas.microsoft.com/office/powerpoint/2010/main" val="2425739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81236"/>
            <a:ext cx="7996237" cy="774973"/>
          </a:xfrm>
        </p:spPr>
        <p:txBody>
          <a:bodyPr/>
          <a:lstStyle/>
          <a:p>
            <a:r>
              <a:rPr lang="de-DE" dirty="0" smtClean="0"/>
              <a:t>Strukturbesonderheiten als Karrierebremse</a:t>
            </a:r>
            <a:endParaRPr lang="de-DE" dirty="0"/>
          </a:p>
        </p:txBody>
      </p:sp>
      <p:sp>
        <p:nvSpPr>
          <p:cNvPr id="4" name="Foliennummernplatzhalter 3"/>
          <p:cNvSpPr>
            <a:spLocks noGrp="1"/>
          </p:cNvSpPr>
          <p:nvPr>
            <p:ph type="sldNum" sz="quarter" idx="11"/>
          </p:nvPr>
        </p:nvSpPr>
        <p:spPr/>
        <p:txBody>
          <a:bodyPr/>
          <a:lstStyle/>
          <a:p>
            <a:pPr>
              <a:defRPr/>
            </a:pPr>
            <a:fld id="{6BC96E4F-1BD7-47FD-BA49-7AFB0FD29B65}" type="slidenum">
              <a:rPr lang="de-DE" smtClean="0"/>
              <a:pPr>
                <a:defRPr/>
              </a:pPr>
              <a:t>23</a:t>
            </a:fld>
            <a:endParaRPr lang="de-DE" dirty="0"/>
          </a:p>
        </p:txBody>
      </p:sp>
      <p:sp>
        <p:nvSpPr>
          <p:cNvPr id="6" name="Textfeld 5"/>
          <p:cNvSpPr txBox="1"/>
          <p:nvPr/>
        </p:nvSpPr>
        <p:spPr>
          <a:xfrm>
            <a:off x="539552" y="1796539"/>
            <a:ext cx="8605842" cy="3293209"/>
          </a:xfrm>
          <a:prstGeom prst="rect">
            <a:avLst/>
          </a:prstGeom>
          <a:noFill/>
        </p:spPr>
        <p:txBody>
          <a:bodyPr wrap="none" rtlCol="0">
            <a:spAutoFit/>
          </a:bodyPr>
          <a:lstStyle/>
          <a:p>
            <a:pPr marL="285750" indent="-285750">
              <a:buFontTx/>
              <a:buChar char="-"/>
            </a:pPr>
            <a:r>
              <a:rPr lang="de-DE" sz="1600" b="1" dirty="0" smtClean="0">
                <a:solidFill>
                  <a:schemeClr val="bg1"/>
                </a:solidFill>
                <a:latin typeface="Arial"/>
                <a:cs typeface="Arial"/>
              </a:rPr>
              <a:t>Wert- und Sachorientierung:</a:t>
            </a:r>
            <a:br>
              <a:rPr lang="de-DE" sz="1600" b="1" dirty="0" smtClean="0">
                <a:solidFill>
                  <a:schemeClr val="bg1"/>
                </a:solidFill>
                <a:latin typeface="Arial"/>
                <a:cs typeface="Arial"/>
              </a:rPr>
            </a:br>
            <a:r>
              <a:rPr lang="de-DE" sz="1600" dirty="0" smtClean="0">
                <a:solidFill>
                  <a:schemeClr val="bg1"/>
                </a:solidFill>
                <a:latin typeface="Arial"/>
                <a:cs typeface="Arial"/>
              </a:rPr>
              <a:t>NPOs sind stark nachgefragte Arbeitgeber. Es gibt ein Überangebot und eine weiblich</a:t>
            </a:r>
            <a:br>
              <a:rPr lang="de-DE" sz="1600" dirty="0" smtClean="0">
                <a:solidFill>
                  <a:schemeClr val="bg1"/>
                </a:solidFill>
                <a:latin typeface="Arial"/>
                <a:cs typeface="Arial"/>
              </a:rPr>
            </a:br>
            <a:r>
              <a:rPr lang="de-DE" sz="1600" dirty="0" smtClean="0">
                <a:solidFill>
                  <a:schemeClr val="bg1"/>
                </a:solidFill>
                <a:latin typeface="Arial"/>
                <a:cs typeface="Arial"/>
              </a:rPr>
              <a:t>dominierte Berufseinstiegsebene. Die wenigen Männer haben es einfacher, Aufmerksam-</a:t>
            </a:r>
            <a:br>
              <a:rPr lang="de-DE" sz="1600" dirty="0" smtClean="0">
                <a:solidFill>
                  <a:schemeClr val="bg1"/>
                </a:solidFill>
                <a:latin typeface="Arial"/>
                <a:cs typeface="Arial"/>
              </a:rPr>
            </a:br>
            <a:r>
              <a:rPr lang="de-DE" sz="1600" dirty="0" err="1" smtClean="0">
                <a:solidFill>
                  <a:schemeClr val="bg1"/>
                </a:solidFill>
                <a:latin typeface="Arial"/>
                <a:cs typeface="Arial"/>
              </a:rPr>
              <a:t>keit</a:t>
            </a:r>
            <a:r>
              <a:rPr lang="de-DE" sz="1600" dirty="0" smtClean="0">
                <a:solidFill>
                  <a:schemeClr val="bg1"/>
                </a:solidFill>
                <a:latin typeface="Arial"/>
                <a:cs typeface="Arial"/>
              </a:rPr>
              <a:t> auf sich zu ziehen und für die nächst höhere Position in Betracht gezogen zu werden.</a:t>
            </a:r>
          </a:p>
          <a:p>
            <a:pPr marL="285750" indent="-285750">
              <a:buFontTx/>
              <a:buChar char="-"/>
            </a:pPr>
            <a:r>
              <a:rPr lang="de-DE" sz="1600" b="1" dirty="0" smtClean="0">
                <a:solidFill>
                  <a:schemeClr val="bg1"/>
                </a:solidFill>
                <a:latin typeface="Arial"/>
                <a:cs typeface="Arial"/>
              </a:rPr>
              <a:t>Flache Hierarchien: </a:t>
            </a:r>
            <a:br>
              <a:rPr lang="de-DE" sz="1600" b="1" dirty="0" smtClean="0">
                <a:solidFill>
                  <a:schemeClr val="bg1"/>
                </a:solidFill>
                <a:latin typeface="Arial"/>
                <a:cs typeface="Arial"/>
              </a:rPr>
            </a:br>
            <a:r>
              <a:rPr lang="de-DE" sz="1600" dirty="0" smtClean="0">
                <a:solidFill>
                  <a:schemeClr val="bg1"/>
                </a:solidFill>
                <a:latin typeface="Arial"/>
                <a:cs typeface="Arial"/>
              </a:rPr>
              <a:t>Es gibt bei den kleineren und mittleren NPOs nur wenige Top-Positionen. Überwiegend</a:t>
            </a:r>
            <a:br>
              <a:rPr lang="de-DE" sz="1600" dirty="0" smtClean="0">
                <a:solidFill>
                  <a:schemeClr val="bg1"/>
                </a:solidFill>
                <a:latin typeface="Arial"/>
                <a:cs typeface="Arial"/>
              </a:rPr>
            </a:br>
            <a:r>
              <a:rPr lang="de-DE" sz="1600" dirty="0" smtClean="0">
                <a:solidFill>
                  <a:schemeClr val="bg1"/>
                </a:solidFill>
                <a:latin typeface="Arial"/>
                <a:cs typeface="Arial"/>
              </a:rPr>
              <a:t>mit Männern besetzte Gremien favorisieren </a:t>
            </a:r>
            <a:r>
              <a:rPr lang="de-DE" sz="1600" dirty="0">
                <a:solidFill>
                  <a:schemeClr val="bg1"/>
                </a:solidFill>
                <a:latin typeface="Arial"/>
                <a:cs typeface="Arial"/>
              </a:rPr>
              <a:t>i</a:t>
            </a:r>
            <a:r>
              <a:rPr lang="de-DE" sz="1600" dirty="0" smtClean="0">
                <a:solidFill>
                  <a:schemeClr val="bg1"/>
                </a:solidFill>
                <a:latin typeface="Arial"/>
                <a:cs typeface="Arial"/>
              </a:rPr>
              <a:t>hresgleichen. Zudem ist die Arbeit auf der</a:t>
            </a:r>
            <a:br>
              <a:rPr lang="de-DE" sz="1600" dirty="0" smtClean="0">
                <a:solidFill>
                  <a:schemeClr val="bg1"/>
                </a:solidFill>
                <a:latin typeface="Arial"/>
                <a:cs typeface="Arial"/>
              </a:rPr>
            </a:br>
            <a:r>
              <a:rPr lang="de-DE" sz="1600" dirty="0" smtClean="0">
                <a:solidFill>
                  <a:schemeClr val="bg1"/>
                </a:solidFill>
                <a:latin typeface="Arial"/>
                <a:cs typeface="Arial"/>
              </a:rPr>
              <a:t>mittleren Managementebene autonom und selbstbestimmt. Frau muss nicht unbedingt </a:t>
            </a:r>
            <a:br>
              <a:rPr lang="de-DE" sz="1600" dirty="0" smtClean="0">
                <a:solidFill>
                  <a:schemeClr val="bg1"/>
                </a:solidFill>
                <a:latin typeface="Arial"/>
                <a:cs typeface="Arial"/>
              </a:rPr>
            </a:br>
            <a:r>
              <a:rPr lang="de-DE" sz="1600" dirty="0" smtClean="0">
                <a:solidFill>
                  <a:schemeClr val="bg1"/>
                </a:solidFill>
                <a:latin typeface="Arial"/>
                <a:cs typeface="Arial"/>
              </a:rPr>
              <a:t>noch einen Schritt weiter gehen.</a:t>
            </a:r>
          </a:p>
          <a:p>
            <a:pPr marL="285750" indent="-285750">
              <a:buFontTx/>
              <a:buChar char="-"/>
            </a:pPr>
            <a:r>
              <a:rPr lang="de-DE" sz="1600" b="1" dirty="0" smtClean="0">
                <a:solidFill>
                  <a:schemeClr val="bg1"/>
                </a:solidFill>
                <a:latin typeface="Arial"/>
                <a:cs typeface="Arial"/>
              </a:rPr>
              <a:t>Arbeitsorganisation, Arbeitsverhältnisse:</a:t>
            </a:r>
            <a:br>
              <a:rPr lang="de-DE" sz="1600" b="1" dirty="0" smtClean="0">
                <a:solidFill>
                  <a:schemeClr val="bg1"/>
                </a:solidFill>
                <a:latin typeface="Arial"/>
                <a:cs typeface="Arial"/>
              </a:rPr>
            </a:br>
            <a:r>
              <a:rPr lang="de-DE" sz="1600" dirty="0" smtClean="0">
                <a:solidFill>
                  <a:schemeClr val="bg1"/>
                </a:solidFill>
                <a:latin typeface="Arial"/>
                <a:cs typeface="Arial"/>
              </a:rPr>
              <a:t>Diese sind flexibel und entsprechen z.T. den Anforderungen an eine moderne Arbeitswelt. </a:t>
            </a:r>
            <a:br>
              <a:rPr lang="de-DE" sz="1600" dirty="0" smtClean="0">
                <a:solidFill>
                  <a:schemeClr val="bg1"/>
                </a:solidFill>
                <a:latin typeface="Arial"/>
                <a:cs typeface="Arial"/>
              </a:rPr>
            </a:br>
            <a:r>
              <a:rPr lang="de-DE" sz="1600" dirty="0" smtClean="0">
                <a:solidFill>
                  <a:schemeClr val="bg1"/>
                </a:solidFill>
                <a:latin typeface="Arial"/>
                <a:cs typeface="Arial"/>
              </a:rPr>
              <a:t>ABER: Frauen arbeiten häufig in Teilzeit. Teilzeitarbeit wirkt zwar nicht als Karrierekiller, </a:t>
            </a:r>
            <a:br>
              <a:rPr lang="de-DE" sz="1600" dirty="0" smtClean="0">
                <a:solidFill>
                  <a:schemeClr val="bg1"/>
                </a:solidFill>
                <a:latin typeface="Arial"/>
                <a:cs typeface="Arial"/>
              </a:rPr>
            </a:br>
            <a:r>
              <a:rPr lang="de-DE" sz="1600" dirty="0" smtClean="0">
                <a:solidFill>
                  <a:schemeClr val="bg1"/>
                </a:solidFill>
                <a:latin typeface="Arial"/>
                <a:cs typeface="Arial"/>
              </a:rPr>
              <a:t>aber als Karrierehemmnis. Zudem ist die Vergütung bescheiden.  </a:t>
            </a:r>
            <a:endParaRPr lang="de-DE" sz="1600" dirty="0">
              <a:solidFill>
                <a:schemeClr val="bg1"/>
              </a:solidFill>
              <a:latin typeface="Arial"/>
              <a:cs typeface="Arial"/>
            </a:endParaRPr>
          </a:p>
        </p:txBody>
      </p:sp>
      <p:sp>
        <p:nvSpPr>
          <p:cNvPr id="8" name="Textfeld 7"/>
          <p:cNvSpPr txBox="1"/>
          <p:nvPr/>
        </p:nvSpPr>
        <p:spPr>
          <a:xfrm>
            <a:off x="539552" y="1273324"/>
            <a:ext cx="7047347" cy="523220"/>
          </a:xfrm>
          <a:prstGeom prst="rect">
            <a:avLst/>
          </a:prstGeom>
          <a:noFill/>
        </p:spPr>
        <p:txBody>
          <a:bodyPr wrap="none" rtlCol="0">
            <a:spAutoFit/>
          </a:bodyPr>
          <a:lstStyle/>
          <a:p>
            <a:r>
              <a:rPr lang="de-DE" sz="1400" i="1" dirty="0" smtClean="0">
                <a:solidFill>
                  <a:srgbClr val="660066"/>
                </a:solidFill>
                <a:latin typeface="Verdana"/>
                <a:cs typeface="Verdana"/>
              </a:rPr>
              <a:t>„</a:t>
            </a:r>
            <a:r>
              <a:rPr lang="de-DE" sz="1400" i="1" dirty="0" smtClean="0">
                <a:solidFill>
                  <a:srgbClr val="660066"/>
                </a:solidFill>
                <a:latin typeface="Arial"/>
                <a:cs typeface="Arial"/>
              </a:rPr>
              <a:t>Verantwortung, Stress, keine Freizeit, viel Koordinierungstätigkeit. Ich sehe das nicht</a:t>
            </a:r>
          </a:p>
          <a:p>
            <a:r>
              <a:rPr lang="de-DE" sz="1400" i="1" dirty="0">
                <a:solidFill>
                  <a:srgbClr val="660066"/>
                </a:solidFill>
                <a:latin typeface="Arial"/>
                <a:cs typeface="Arial"/>
              </a:rPr>
              <a:t>b</a:t>
            </a:r>
            <a:r>
              <a:rPr lang="de-DE" sz="1400" i="1" dirty="0" smtClean="0">
                <a:solidFill>
                  <a:srgbClr val="660066"/>
                </a:solidFill>
                <a:latin typeface="Arial"/>
                <a:cs typeface="Arial"/>
              </a:rPr>
              <a:t>esonders positiv und mich in Zukunft auch nicht in einer Führungsposition.“</a:t>
            </a:r>
            <a:endParaRPr lang="de-DE" sz="1400" i="1" dirty="0">
              <a:solidFill>
                <a:srgbClr val="660066"/>
              </a:solidFill>
              <a:latin typeface="Arial"/>
              <a:cs typeface="Arial"/>
            </a:endParaRPr>
          </a:p>
        </p:txBody>
      </p:sp>
    </p:spTree>
    <p:extLst>
      <p:ext uri="{BB962C8B-B14F-4D97-AF65-F5344CB8AC3E}">
        <p14:creationId xmlns:p14="http://schemas.microsoft.com/office/powerpoint/2010/main" val="1340441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24</a:t>
            </a:fld>
            <a:endParaRPr lang="de-DE" dirty="0"/>
          </a:p>
        </p:txBody>
      </p:sp>
      <p:sp>
        <p:nvSpPr>
          <p:cNvPr id="8" name="Titel 7"/>
          <p:cNvSpPr>
            <a:spLocks noGrp="1"/>
          </p:cNvSpPr>
          <p:nvPr>
            <p:ph type="title"/>
          </p:nvPr>
        </p:nvSpPr>
        <p:spPr>
          <a:xfrm>
            <a:off x="395536" y="769268"/>
            <a:ext cx="7996237" cy="576064"/>
          </a:xfrm>
        </p:spPr>
        <p:txBody>
          <a:bodyPr/>
          <a:lstStyle/>
          <a:p>
            <a:r>
              <a:rPr lang="de-DE" dirty="0" smtClean="0"/>
              <a:t>Was zeichnet die Führungsfrauen aus?</a:t>
            </a:r>
            <a:endParaRPr lang="de-DE" dirty="0"/>
          </a:p>
        </p:txBody>
      </p:sp>
      <p:sp>
        <p:nvSpPr>
          <p:cNvPr id="9" name="Textfeld 8"/>
          <p:cNvSpPr txBox="1"/>
          <p:nvPr/>
        </p:nvSpPr>
        <p:spPr>
          <a:xfrm>
            <a:off x="4824170" y="1201316"/>
            <a:ext cx="4212326" cy="892552"/>
          </a:xfrm>
          <a:prstGeom prst="rect">
            <a:avLst/>
          </a:prstGeom>
          <a:noFill/>
        </p:spPr>
        <p:txBody>
          <a:bodyPr wrap="square" rtlCol="0">
            <a:spAutoFit/>
          </a:bodyPr>
          <a:lstStyle/>
          <a:p>
            <a:r>
              <a:rPr lang="de-DE" i="1" dirty="0" smtClean="0">
                <a:solidFill>
                  <a:srgbClr val="660066"/>
                </a:solidFill>
              </a:rPr>
              <a:t>„</a:t>
            </a:r>
            <a:r>
              <a:rPr lang="de-DE" sz="1400" i="1" dirty="0" smtClean="0">
                <a:solidFill>
                  <a:srgbClr val="660066"/>
                </a:solidFill>
              </a:rPr>
              <a:t>Chefwerden per se macht nicht glücklich.... Das was glücklich macht, ist das gestalten zu können,</a:t>
            </a:r>
            <a:br>
              <a:rPr lang="de-DE" sz="1400" i="1" dirty="0" smtClean="0">
                <a:solidFill>
                  <a:srgbClr val="660066"/>
                </a:solidFill>
              </a:rPr>
            </a:br>
            <a:r>
              <a:rPr lang="de-DE" sz="1400" i="1" dirty="0" smtClean="0">
                <a:solidFill>
                  <a:srgbClr val="660066"/>
                </a:solidFill>
              </a:rPr>
              <a:t>was Du gestalten willst“.</a:t>
            </a:r>
          </a:p>
        </p:txBody>
      </p:sp>
      <p:sp>
        <p:nvSpPr>
          <p:cNvPr id="10" name="Textfeld 9"/>
          <p:cNvSpPr txBox="1"/>
          <p:nvPr/>
        </p:nvSpPr>
        <p:spPr>
          <a:xfrm>
            <a:off x="395536" y="1895649"/>
            <a:ext cx="5917004" cy="1897955"/>
          </a:xfrm>
          <a:prstGeom prst="rect">
            <a:avLst/>
          </a:prstGeom>
          <a:noFill/>
        </p:spPr>
        <p:txBody>
          <a:bodyPr wrap="none" rtlCol="0">
            <a:spAutoFit/>
          </a:bodyPr>
          <a:lstStyle/>
          <a:p>
            <a:pPr marL="342900" indent="-342900">
              <a:lnSpc>
                <a:spcPts val="2800"/>
              </a:lnSpc>
              <a:buFontTx/>
              <a:buChar char="-"/>
            </a:pPr>
            <a:r>
              <a:rPr lang="de-DE" sz="2000" dirty="0" smtClean="0">
                <a:solidFill>
                  <a:schemeClr val="bg1"/>
                </a:solidFill>
                <a:latin typeface="Arial"/>
                <a:cs typeface="Arial"/>
              </a:rPr>
              <a:t>ausgeprägter Gestaltungswille</a:t>
            </a:r>
          </a:p>
          <a:p>
            <a:pPr marL="342900" indent="-342900">
              <a:lnSpc>
                <a:spcPts val="2800"/>
              </a:lnSpc>
              <a:buFontTx/>
              <a:buChar char="-"/>
            </a:pPr>
            <a:r>
              <a:rPr lang="de-DE" sz="2000" dirty="0" smtClean="0">
                <a:solidFill>
                  <a:schemeClr val="bg1"/>
                </a:solidFill>
                <a:latin typeface="Arial"/>
                <a:cs typeface="Arial"/>
              </a:rPr>
              <a:t>Bereitschaft zur Übernahme von Verantwortung</a:t>
            </a:r>
          </a:p>
          <a:p>
            <a:pPr marL="342900" indent="-342900">
              <a:lnSpc>
                <a:spcPts val="2800"/>
              </a:lnSpc>
              <a:buFontTx/>
              <a:buChar char="-"/>
            </a:pPr>
            <a:r>
              <a:rPr lang="de-DE" sz="2000" dirty="0" smtClean="0">
                <a:solidFill>
                  <a:schemeClr val="bg1"/>
                </a:solidFill>
                <a:latin typeface="Arial"/>
                <a:cs typeface="Arial"/>
              </a:rPr>
              <a:t>hohes Engagement für den Beruf und</a:t>
            </a:r>
          </a:p>
          <a:p>
            <a:pPr marL="342900" indent="-342900">
              <a:lnSpc>
                <a:spcPts val="2800"/>
              </a:lnSpc>
              <a:buFontTx/>
              <a:buChar char="-"/>
            </a:pPr>
            <a:r>
              <a:rPr lang="de-DE" sz="2000" dirty="0" smtClean="0">
                <a:solidFill>
                  <a:schemeClr val="bg1"/>
                </a:solidFill>
                <a:latin typeface="Arial"/>
                <a:cs typeface="Arial"/>
              </a:rPr>
              <a:t>Akzeptanz beruflicher und räumlicher Mobilität</a:t>
            </a:r>
          </a:p>
          <a:p>
            <a:pPr marL="342900" indent="-342900">
              <a:buFontTx/>
              <a:buChar char="-"/>
            </a:pPr>
            <a:endParaRPr lang="de-DE" dirty="0">
              <a:solidFill>
                <a:schemeClr val="bg1"/>
              </a:solidFill>
            </a:endParaRPr>
          </a:p>
        </p:txBody>
      </p:sp>
      <p:sp>
        <p:nvSpPr>
          <p:cNvPr id="11" name="Textfeld 10"/>
          <p:cNvSpPr txBox="1"/>
          <p:nvPr/>
        </p:nvSpPr>
        <p:spPr>
          <a:xfrm>
            <a:off x="467545" y="3577580"/>
            <a:ext cx="8568951" cy="1323439"/>
          </a:xfrm>
          <a:prstGeom prst="rect">
            <a:avLst/>
          </a:prstGeom>
          <a:noFill/>
        </p:spPr>
        <p:txBody>
          <a:bodyPr wrap="square" rtlCol="0">
            <a:spAutoFit/>
          </a:bodyPr>
          <a:lstStyle/>
          <a:p>
            <a:r>
              <a:rPr lang="de-DE" sz="1600" dirty="0" smtClean="0">
                <a:solidFill>
                  <a:schemeClr val="bg1"/>
                </a:solidFill>
              </a:rPr>
              <a:t>Doch Frauen sind in geringerem Maße als Männer bereit, die mit Wechsel des Arbeitsplatzes, Wohnortes und des beruflichen Umfeldes einhergehenden Risiken und Unwägbarkeiten einzugehen. </a:t>
            </a:r>
          </a:p>
          <a:p>
            <a:endParaRPr lang="de-DE" sz="1600" dirty="0" smtClean="0">
              <a:solidFill>
                <a:schemeClr val="bg1"/>
              </a:solidFill>
            </a:endParaRPr>
          </a:p>
          <a:p>
            <a:r>
              <a:rPr lang="de-DE" sz="1600" b="1" dirty="0" smtClean="0">
                <a:solidFill>
                  <a:schemeClr val="bg1"/>
                </a:solidFill>
              </a:rPr>
              <a:t>Was</a:t>
            </a:r>
            <a:r>
              <a:rPr lang="de-DE" sz="1600" dirty="0" smtClean="0">
                <a:solidFill>
                  <a:schemeClr val="bg1"/>
                </a:solidFill>
              </a:rPr>
              <a:t> muss getan werden, um Frauen die Entscheidung pro Führungsposition zu erleichtern?</a:t>
            </a:r>
          </a:p>
        </p:txBody>
      </p:sp>
    </p:spTree>
    <p:extLst>
      <p:ext uri="{BB962C8B-B14F-4D97-AF65-F5344CB8AC3E}">
        <p14:creationId xmlns:p14="http://schemas.microsoft.com/office/powerpoint/2010/main" val="3193517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25</a:t>
            </a:fld>
            <a:endParaRPr lang="de-DE" dirty="0"/>
          </a:p>
        </p:txBody>
      </p:sp>
      <p:sp>
        <p:nvSpPr>
          <p:cNvPr id="8" name="Titel 7"/>
          <p:cNvSpPr>
            <a:spLocks noGrp="1"/>
          </p:cNvSpPr>
          <p:nvPr>
            <p:ph type="title"/>
          </p:nvPr>
        </p:nvSpPr>
        <p:spPr>
          <a:xfrm>
            <a:off x="204788" y="625252"/>
            <a:ext cx="7996237" cy="835025"/>
          </a:xfrm>
        </p:spPr>
        <p:txBody>
          <a:bodyPr/>
          <a:lstStyle/>
          <a:p>
            <a:r>
              <a:rPr lang="de-DE" b="1" dirty="0" smtClean="0">
                <a:solidFill>
                  <a:schemeClr val="accent1"/>
                </a:solidFill>
                <a:latin typeface="Arial"/>
                <a:cs typeface="Arial"/>
              </a:rPr>
              <a:t>Handlungsempfehlungen an die Politik</a:t>
            </a:r>
            <a:r>
              <a:rPr lang="de-DE" dirty="0" smtClean="0">
                <a:solidFill>
                  <a:schemeClr val="accent1"/>
                </a:solidFill>
                <a:latin typeface="Arial"/>
                <a:cs typeface="Arial"/>
              </a:rPr>
              <a:t>:</a:t>
            </a:r>
            <a:endParaRPr lang="de-DE" dirty="0">
              <a:solidFill>
                <a:schemeClr val="accent1"/>
              </a:solidFill>
            </a:endParaRPr>
          </a:p>
        </p:txBody>
      </p:sp>
      <p:sp>
        <p:nvSpPr>
          <p:cNvPr id="2" name="Textfeld 1"/>
          <p:cNvSpPr txBox="1"/>
          <p:nvPr/>
        </p:nvSpPr>
        <p:spPr>
          <a:xfrm>
            <a:off x="323528" y="1633364"/>
            <a:ext cx="8605741" cy="2616956"/>
          </a:xfrm>
          <a:prstGeom prst="rect">
            <a:avLst/>
          </a:prstGeom>
          <a:noFill/>
        </p:spPr>
        <p:txBody>
          <a:bodyPr wrap="none" rtlCol="0">
            <a:spAutoFit/>
          </a:bodyPr>
          <a:lstStyle/>
          <a:p>
            <a:pPr marL="354013" indent="-354013">
              <a:lnSpc>
                <a:spcPts val="3320"/>
              </a:lnSpc>
            </a:pPr>
            <a:r>
              <a:rPr lang="de-DE" sz="1600" dirty="0" smtClean="0">
                <a:solidFill>
                  <a:schemeClr val="bg1"/>
                </a:solidFill>
              </a:rPr>
              <a:t>Die Politik ist gefordert als </a:t>
            </a:r>
            <a:r>
              <a:rPr lang="de-DE" sz="1600" b="1" dirty="0" smtClean="0">
                <a:solidFill>
                  <a:schemeClr val="bg1"/>
                </a:solidFill>
              </a:rPr>
              <a:t>Gesetzgebe</a:t>
            </a:r>
            <a:r>
              <a:rPr lang="de-DE" sz="1600" dirty="0" smtClean="0">
                <a:solidFill>
                  <a:schemeClr val="bg1"/>
                </a:solidFill>
              </a:rPr>
              <a:t>r tätig zu werden und:</a:t>
            </a:r>
            <a:br>
              <a:rPr lang="de-DE" sz="1600" dirty="0" smtClean="0">
                <a:solidFill>
                  <a:schemeClr val="bg1"/>
                </a:solidFill>
              </a:rPr>
            </a:br>
            <a:r>
              <a:rPr lang="de-DE" sz="1600" dirty="0" smtClean="0">
                <a:solidFill>
                  <a:schemeClr val="bg1"/>
                </a:solidFill>
              </a:rPr>
              <a:t>-   Anreize für die vollzeitnahe Beschäftigung von Frauen zu schaffen,</a:t>
            </a:r>
          </a:p>
          <a:p>
            <a:pPr marL="354013" indent="-354013">
              <a:lnSpc>
                <a:spcPts val="3320"/>
              </a:lnSpc>
            </a:pPr>
            <a:r>
              <a:rPr lang="de-DE" sz="1600" dirty="0" smtClean="0">
                <a:solidFill>
                  <a:schemeClr val="bg1"/>
                </a:solidFill>
              </a:rPr>
              <a:t>	-   die Präsenz von Frauen in den Führungs- und Kontrollgremien von NPOs verbindlich </a:t>
            </a:r>
            <a:br>
              <a:rPr lang="de-DE" sz="1600" dirty="0" smtClean="0">
                <a:solidFill>
                  <a:schemeClr val="bg1"/>
                </a:solidFill>
              </a:rPr>
            </a:br>
            <a:r>
              <a:rPr lang="de-DE" sz="1600" dirty="0" smtClean="0">
                <a:solidFill>
                  <a:schemeClr val="bg1"/>
                </a:solidFill>
              </a:rPr>
              <a:t>    festzulegen,</a:t>
            </a:r>
            <a:br>
              <a:rPr lang="de-DE" sz="1600" dirty="0" smtClean="0">
                <a:solidFill>
                  <a:schemeClr val="bg1"/>
                </a:solidFill>
              </a:rPr>
            </a:br>
            <a:r>
              <a:rPr lang="de-DE" sz="1600" dirty="0" smtClean="0">
                <a:solidFill>
                  <a:schemeClr val="bg1"/>
                </a:solidFill>
              </a:rPr>
              <a:t>-   Kooperationen mit privaten Anbietern (NPOs, Unternehmen) auf solche zu begrenzen,</a:t>
            </a:r>
            <a:br>
              <a:rPr lang="de-DE" sz="1600" dirty="0" smtClean="0">
                <a:solidFill>
                  <a:schemeClr val="bg1"/>
                </a:solidFill>
              </a:rPr>
            </a:br>
            <a:r>
              <a:rPr lang="de-DE" sz="1600" dirty="0" smtClean="0">
                <a:solidFill>
                  <a:schemeClr val="bg1"/>
                </a:solidFill>
              </a:rPr>
              <a:t>    deren Leitungsgremien die Frauenquote erfüllen. </a:t>
            </a:r>
          </a:p>
        </p:txBody>
      </p:sp>
      <p:pic>
        <p:nvPicPr>
          <p:cNvPr id="6" name="Picture 9" descr="8254-bundestag-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103" y="-1"/>
            <a:ext cx="282240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3631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26</a:t>
            </a:fld>
            <a:endParaRPr lang="de-DE" dirty="0"/>
          </a:p>
        </p:txBody>
      </p:sp>
      <p:sp>
        <p:nvSpPr>
          <p:cNvPr id="8" name="Titel 7"/>
          <p:cNvSpPr>
            <a:spLocks noGrp="1"/>
          </p:cNvSpPr>
          <p:nvPr>
            <p:ph type="title"/>
          </p:nvPr>
        </p:nvSpPr>
        <p:spPr>
          <a:xfrm>
            <a:off x="204788" y="553244"/>
            <a:ext cx="7996237" cy="835025"/>
          </a:xfrm>
        </p:spPr>
        <p:txBody>
          <a:bodyPr/>
          <a:lstStyle/>
          <a:p>
            <a:r>
              <a:rPr lang="de-DE" b="1" dirty="0" smtClean="0">
                <a:solidFill>
                  <a:schemeClr val="accent1"/>
                </a:solidFill>
                <a:latin typeface="Arial"/>
                <a:cs typeface="Arial"/>
              </a:rPr>
              <a:t>Handlungsempfehlung: Vollzeitnahe Beschäftigung </a:t>
            </a:r>
            <a:endParaRPr lang="de-DE" b="1" dirty="0">
              <a:solidFill>
                <a:schemeClr val="accent1"/>
              </a:solidFill>
            </a:endParaRPr>
          </a:p>
        </p:txBody>
      </p:sp>
      <p:sp>
        <p:nvSpPr>
          <p:cNvPr id="2" name="Textfeld 1"/>
          <p:cNvSpPr txBox="1"/>
          <p:nvPr/>
        </p:nvSpPr>
        <p:spPr>
          <a:xfrm>
            <a:off x="251520" y="1705372"/>
            <a:ext cx="8280919" cy="1831270"/>
          </a:xfrm>
          <a:prstGeom prst="rect">
            <a:avLst/>
          </a:prstGeom>
          <a:noFill/>
        </p:spPr>
        <p:txBody>
          <a:bodyPr wrap="square" rtlCol="0">
            <a:spAutoFit/>
          </a:bodyPr>
          <a:lstStyle/>
          <a:p>
            <a:r>
              <a:rPr lang="de-DE" sz="1800" dirty="0" smtClean="0">
                <a:solidFill>
                  <a:schemeClr val="bg1"/>
                </a:solidFill>
              </a:rPr>
              <a:t>Änderung des Steuerrechts: </a:t>
            </a:r>
          </a:p>
          <a:p>
            <a:pPr marL="182563">
              <a:lnSpc>
                <a:spcPts val="2880"/>
              </a:lnSpc>
            </a:pPr>
            <a:r>
              <a:rPr lang="de-DE" sz="1800" dirty="0" smtClean="0">
                <a:solidFill>
                  <a:schemeClr val="bg1"/>
                </a:solidFill>
              </a:rPr>
              <a:t>-  Aufhebung oder Modifizierung des Ehegattensplittings</a:t>
            </a:r>
            <a:r>
              <a:rPr lang="de-DE" dirty="0" smtClean="0">
                <a:solidFill>
                  <a:schemeClr val="bg1"/>
                </a:solidFill>
              </a:rPr>
              <a:t>, </a:t>
            </a:r>
            <a:r>
              <a:rPr lang="de-DE" sz="1800" dirty="0" smtClean="0">
                <a:solidFill>
                  <a:schemeClr val="bg1"/>
                </a:solidFill>
              </a:rPr>
              <a:t>so dass der Anreiz </a:t>
            </a:r>
            <a:br>
              <a:rPr lang="de-DE" sz="1800" dirty="0" smtClean="0">
                <a:solidFill>
                  <a:schemeClr val="bg1"/>
                </a:solidFill>
              </a:rPr>
            </a:br>
            <a:r>
              <a:rPr lang="de-DE" sz="1800" dirty="0" smtClean="0">
                <a:solidFill>
                  <a:schemeClr val="bg1"/>
                </a:solidFill>
              </a:rPr>
              <a:t>   für Nicht-</a:t>
            </a:r>
            <a:r>
              <a:rPr lang="de-DE" sz="1800" dirty="0">
                <a:solidFill>
                  <a:schemeClr val="bg1"/>
                </a:solidFill>
              </a:rPr>
              <a:t> </a:t>
            </a:r>
            <a:r>
              <a:rPr lang="de-DE" sz="1800" dirty="0" smtClean="0">
                <a:solidFill>
                  <a:schemeClr val="bg1"/>
                </a:solidFill>
              </a:rPr>
              <a:t>oder Halbtagsbeschäftigung entfällt.</a:t>
            </a:r>
            <a:br>
              <a:rPr lang="de-DE" sz="1800" dirty="0" smtClean="0">
                <a:solidFill>
                  <a:schemeClr val="bg1"/>
                </a:solidFill>
              </a:rPr>
            </a:br>
            <a:r>
              <a:rPr lang="de-DE" sz="1800" dirty="0" smtClean="0">
                <a:solidFill>
                  <a:schemeClr val="bg1"/>
                </a:solidFill>
              </a:rPr>
              <a:t>-  Volle steuerliche Absetzbarkeit haushaltsbezogener Dienstleistungen, </a:t>
            </a:r>
            <a:br>
              <a:rPr lang="de-DE" sz="1800" dirty="0" smtClean="0">
                <a:solidFill>
                  <a:schemeClr val="bg1"/>
                </a:solidFill>
              </a:rPr>
            </a:br>
            <a:r>
              <a:rPr lang="de-DE" sz="1800" dirty="0" smtClean="0">
                <a:solidFill>
                  <a:schemeClr val="bg1"/>
                </a:solidFill>
              </a:rPr>
              <a:t>   einschließlich</a:t>
            </a:r>
            <a:r>
              <a:rPr lang="de-DE" sz="1800" dirty="0">
                <a:solidFill>
                  <a:schemeClr val="bg1"/>
                </a:solidFill>
              </a:rPr>
              <a:t> </a:t>
            </a:r>
            <a:r>
              <a:rPr lang="de-DE" sz="1800" dirty="0" smtClean="0">
                <a:solidFill>
                  <a:schemeClr val="bg1"/>
                </a:solidFill>
              </a:rPr>
              <a:t>Leistungen für Kinderbetreuung und Pflege. </a:t>
            </a:r>
            <a:endParaRPr lang="de-DE" sz="1800" dirty="0">
              <a:solidFill>
                <a:schemeClr val="bg1"/>
              </a:solidFill>
            </a:endParaRPr>
          </a:p>
        </p:txBody>
      </p:sp>
      <p:sp>
        <p:nvSpPr>
          <p:cNvPr id="4" name="Textfeld 3"/>
          <p:cNvSpPr txBox="1"/>
          <p:nvPr/>
        </p:nvSpPr>
        <p:spPr>
          <a:xfrm>
            <a:off x="395536" y="3937620"/>
            <a:ext cx="8352928" cy="923330"/>
          </a:xfrm>
          <a:prstGeom prst="rect">
            <a:avLst/>
          </a:prstGeom>
          <a:noFill/>
        </p:spPr>
        <p:txBody>
          <a:bodyPr wrap="square" rtlCol="0">
            <a:spAutoFit/>
          </a:bodyPr>
          <a:lstStyle/>
          <a:p>
            <a:r>
              <a:rPr lang="de-DE" sz="1800" dirty="0" smtClean="0">
                <a:solidFill>
                  <a:schemeClr val="bg1"/>
                </a:solidFill>
              </a:rPr>
              <a:t>Frauen sind von haushaltsbezogenen Aufgaben umfänglich zu entlasten. </a:t>
            </a:r>
          </a:p>
          <a:p>
            <a:r>
              <a:rPr lang="de-DE" sz="1800" dirty="0" smtClean="0">
                <a:solidFill>
                  <a:schemeClr val="bg1"/>
                </a:solidFill>
              </a:rPr>
              <a:t>Unter den derzeitigen Bedingungen ist die Übernahme einer Führungsposition nur bedingt, wenn überhaupt möglich! </a:t>
            </a:r>
            <a:endParaRPr lang="de-DE" sz="1800" dirty="0">
              <a:solidFill>
                <a:schemeClr val="bg1"/>
              </a:solidFill>
            </a:endParaRPr>
          </a:p>
        </p:txBody>
      </p:sp>
    </p:spTree>
    <p:extLst>
      <p:ext uri="{BB962C8B-B14F-4D97-AF65-F5344CB8AC3E}">
        <p14:creationId xmlns:p14="http://schemas.microsoft.com/office/powerpoint/2010/main" val="36213631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27</a:t>
            </a:fld>
            <a:endParaRPr lang="de-DE" dirty="0"/>
          </a:p>
        </p:txBody>
      </p:sp>
      <p:sp>
        <p:nvSpPr>
          <p:cNvPr id="8" name="Titel 7"/>
          <p:cNvSpPr>
            <a:spLocks noGrp="1"/>
          </p:cNvSpPr>
          <p:nvPr>
            <p:ph type="title"/>
          </p:nvPr>
        </p:nvSpPr>
        <p:spPr/>
        <p:txBody>
          <a:bodyPr/>
          <a:lstStyle/>
          <a:p>
            <a:r>
              <a:rPr lang="de-DE" b="1" dirty="0" smtClean="0">
                <a:solidFill>
                  <a:schemeClr val="accent1"/>
                </a:solidFill>
                <a:latin typeface="Arial"/>
                <a:cs typeface="Arial"/>
              </a:rPr>
              <a:t>Handlungsempfehlung: Quote</a:t>
            </a:r>
            <a:endParaRPr lang="de-DE" b="1" dirty="0">
              <a:solidFill>
                <a:schemeClr val="accent1"/>
              </a:solidFill>
            </a:endParaRPr>
          </a:p>
        </p:txBody>
      </p:sp>
      <p:sp>
        <p:nvSpPr>
          <p:cNvPr id="2" name="Textfeld 1"/>
          <p:cNvSpPr txBox="1"/>
          <p:nvPr/>
        </p:nvSpPr>
        <p:spPr>
          <a:xfrm>
            <a:off x="467544" y="1633364"/>
            <a:ext cx="7571303" cy="1579920"/>
          </a:xfrm>
          <a:prstGeom prst="rect">
            <a:avLst/>
          </a:prstGeom>
          <a:noFill/>
        </p:spPr>
        <p:txBody>
          <a:bodyPr wrap="none" rtlCol="0">
            <a:spAutoFit/>
          </a:bodyPr>
          <a:lstStyle/>
          <a:p>
            <a:pPr>
              <a:lnSpc>
                <a:spcPts val="2360"/>
              </a:lnSpc>
            </a:pPr>
            <a:r>
              <a:rPr lang="de-DE" sz="1800" dirty="0" smtClean="0">
                <a:solidFill>
                  <a:schemeClr val="bg1"/>
                </a:solidFill>
              </a:rPr>
              <a:t>Einführung einer Quote für die Besetzung von Kontroll-, Leitungs- und </a:t>
            </a:r>
            <a:br>
              <a:rPr lang="de-DE" sz="1800" dirty="0" smtClean="0">
                <a:solidFill>
                  <a:schemeClr val="bg1"/>
                </a:solidFill>
              </a:rPr>
            </a:br>
            <a:r>
              <a:rPr lang="de-DE" sz="1800" dirty="0" smtClean="0">
                <a:solidFill>
                  <a:schemeClr val="bg1"/>
                </a:solidFill>
              </a:rPr>
              <a:t>Top-Geschäftsführungsgremien, und zwar:</a:t>
            </a:r>
            <a:endParaRPr lang="de-DE" sz="1800" dirty="0">
              <a:solidFill>
                <a:schemeClr val="bg1"/>
              </a:solidFill>
            </a:endParaRPr>
          </a:p>
          <a:p>
            <a:pPr marL="285750" indent="-285750">
              <a:lnSpc>
                <a:spcPts val="2360"/>
              </a:lnSpc>
              <a:buFontTx/>
              <a:buChar char="-"/>
            </a:pPr>
            <a:r>
              <a:rPr lang="de-DE" sz="1800" dirty="0" smtClean="0">
                <a:solidFill>
                  <a:schemeClr val="bg1"/>
                </a:solidFill>
              </a:rPr>
              <a:t>eine freiwillige Quote für kleinere und mittlere NPOs</a:t>
            </a:r>
          </a:p>
          <a:p>
            <a:pPr marL="285750" indent="-285750">
              <a:lnSpc>
                <a:spcPts val="2360"/>
              </a:lnSpc>
              <a:buFontTx/>
              <a:buChar char="-"/>
            </a:pPr>
            <a:r>
              <a:rPr lang="de-DE" sz="1800" dirty="0">
                <a:solidFill>
                  <a:schemeClr val="bg1"/>
                </a:solidFill>
              </a:rPr>
              <a:t>e</a:t>
            </a:r>
            <a:r>
              <a:rPr lang="de-DE" sz="1800" dirty="0" smtClean="0">
                <a:solidFill>
                  <a:schemeClr val="bg1"/>
                </a:solidFill>
              </a:rPr>
              <a:t>ine 50 Prozent verbindliche Quote für große und finanzstarke NPOs.</a:t>
            </a:r>
          </a:p>
          <a:p>
            <a:endParaRPr lang="de-DE" sz="1800" dirty="0">
              <a:solidFill>
                <a:schemeClr val="bg1"/>
              </a:solidFill>
            </a:endParaRPr>
          </a:p>
        </p:txBody>
      </p:sp>
      <p:sp>
        <p:nvSpPr>
          <p:cNvPr id="4" name="Textfeld 3"/>
          <p:cNvSpPr txBox="1"/>
          <p:nvPr/>
        </p:nvSpPr>
        <p:spPr>
          <a:xfrm>
            <a:off x="251520" y="3145532"/>
            <a:ext cx="7731604" cy="1888979"/>
          </a:xfrm>
          <a:prstGeom prst="rect">
            <a:avLst/>
          </a:prstGeom>
          <a:noFill/>
        </p:spPr>
        <p:txBody>
          <a:bodyPr wrap="none" rtlCol="0">
            <a:spAutoFit/>
          </a:bodyPr>
          <a:lstStyle/>
          <a:p>
            <a:pPr>
              <a:lnSpc>
                <a:spcPts val="1980"/>
              </a:lnSpc>
            </a:pPr>
            <a:r>
              <a:rPr lang="de-DE" sz="1600" b="1" dirty="0" smtClean="0">
                <a:solidFill>
                  <a:schemeClr val="bg1"/>
                </a:solidFill>
              </a:rPr>
              <a:t>Umsetzung:</a:t>
            </a:r>
          </a:p>
          <a:p>
            <a:pPr>
              <a:lnSpc>
                <a:spcPts val="1980"/>
              </a:lnSpc>
            </a:pPr>
            <a:r>
              <a:rPr lang="de-DE" sz="1600" dirty="0" smtClean="0">
                <a:solidFill>
                  <a:schemeClr val="bg1"/>
                </a:solidFill>
              </a:rPr>
              <a:t>Variante 1: Änderung der NPO</a:t>
            </a:r>
            <a:r>
              <a:rPr lang="de-DE" sz="1600" dirty="0">
                <a:solidFill>
                  <a:schemeClr val="bg1"/>
                </a:solidFill>
              </a:rPr>
              <a:t>-Sektor üblichen Rechts- und </a:t>
            </a:r>
            <a:r>
              <a:rPr lang="de-DE" sz="1600" dirty="0" smtClean="0">
                <a:solidFill>
                  <a:schemeClr val="bg1"/>
                </a:solidFill>
              </a:rPr>
              <a:t>Organisationsformen:</a:t>
            </a:r>
          </a:p>
          <a:p>
            <a:pPr>
              <a:lnSpc>
                <a:spcPts val="1980"/>
              </a:lnSpc>
            </a:pPr>
            <a:r>
              <a:rPr lang="de-DE" sz="1600" dirty="0">
                <a:solidFill>
                  <a:schemeClr val="bg1"/>
                </a:solidFill>
              </a:rPr>
              <a:t> </a:t>
            </a:r>
            <a:r>
              <a:rPr lang="de-DE" sz="1600" dirty="0" smtClean="0">
                <a:solidFill>
                  <a:schemeClr val="bg1"/>
                </a:solidFill>
              </a:rPr>
              <a:t>                 Verein</a:t>
            </a:r>
            <a:r>
              <a:rPr lang="de-DE" sz="1600" dirty="0">
                <a:solidFill>
                  <a:schemeClr val="bg1"/>
                </a:solidFill>
              </a:rPr>
              <a:t>, Stiftung, </a:t>
            </a:r>
            <a:r>
              <a:rPr lang="de-DE" sz="1600" dirty="0" err="1" smtClean="0">
                <a:solidFill>
                  <a:schemeClr val="bg1"/>
                </a:solidFill>
              </a:rPr>
              <a:t>gGmbH</a:t>
            </a:r>
            <a:r>
              <a:rPr lang="de-DE" sz="1600" dirty="0">
                <a:solidFill>
                  <a:schemeClr val="bg1"/>
                </a:solidFill>
              </a:rPr>
              <a:t>, </a:t>
            </a:r>
            <a:r>
              <a:rPr lang="de-DE" sz="1600" dirty="0" err="1">
                <a:solidFill>
                  <a:schemeClr val="bg1"/>
                </a:solidFill>
              </a:rPr>
              <a:t>gAG</a:t>
            </a:r>
            <a:r>
              <a:rPr lang="de-DE" sz="1600" dirty="0">
                <a:solidFill>
                  <a:schemeClr val="bg1"/>
                </a:solidFill>
              </a:rPr>
              <a:t>, </a:t>
            </a:r>
            <a:r>
              <a:rPr lang="de-DE" sz="1600" dirty="0" err="1">
                <a:solidFill>
                  <a:schemeClr val="bg1"/>
                </a:solidFill>
              </a:rPr>
              <a:t>gUG</a:t>
            </a:r>
            <a:r>
              <a:rPr lang="de-DE" sz="1600" dirty="0">
                <a:solidFill>
                  <a:schemeClr val="bg1"/>
                </a:solidFill>
              </a:rPr>
              <a:t>, </a:t>
            </a:r>
            <a:r>
              <a:rPr lang="de-DE" sz="1600" dirty="0" err="1" smtClean="0">
                <a:solidFill>
                  <a:schemeClr val="bg1"/>
                </a:solidFill>
              </a:rPr>
              <a:t>geG.</a:t>
            </a:r>
            <a:r>
              <a:rPr lang="de-DE" sz="1600" dirty="0" smtClean="0">
                <a:solidFill>
                  <a:schemeClr val="bg1"/>
                </a:solidFill>
              </a:rPr>
              <a:t> </a:t>
            </a:r>
            <a:br>
              <a:rPr lang="de-DE" sz="1600" dirty="0" smtClean="0">
                <a:solidFill>
                  <a:schemeClr val="bg1"/>
                </a:solidFill>
              </a:rPr>
            </a:br>
            <a:endParaRPr lang="de-DE" sz="1600" dirty="0" smtClean="0">
              <a:solidFill>
                <a:schemeClr val="bg1"/>
              </a:solidFill>
            </a:endParaRPr>
          </a:p>
          <a:p>
            <a:pPr>
              <a:lnSpc>
                <a:spcPts val="1980"/>
              </a:lnSpc>
            </a:pPr>
            <a:r>
              <a:rPr lang="de-DE" sz="1600" dirty="0" smtClean="0">
                <a:solidFill>
                  <a:schemeClr val="bg1"/>
                </a:solidFill>
              </a:rPr>
              <a:t>Variante 2: Aberkennung der Gemeinnützigkeit bei Nicht-Erfüllung der Frauenquote</a:t>
            </a:r>
          </a:p>
          <a:p>
            <a:pPr>
              <a:lnSpc>
                <a:spcPts val="1980"/>
              </a:lnSpc>
            </a:pPr>
            <a:endParaRPr lang="de-DE" sz="1800" dirty="0" smtClean="0">
              <a:solidFill>
                <a:schemeClr val="bg1"/>
              </a:solidFill>
            </a:endParaRPr>
          </a:p>
          <a:p>
            <a:pPr>
              <a:lnSpc>
                <a:spcPts val="1980"/>
              </a:lnSpc>
            </a:pPr>
            <a:endParaRPr lang="de-DE" dirty="0">
              <a:solidFill>
                <a:schemeClr val="bg1"/>
              </a:solidFill>
            </a:endParaRPr>
          </a:p>
        </p:txBody>
      </p:sp>
    </p:spTree>
    <p:extLst>
      <p:ext uri="{BB962C8B-B14F-4D97-AF65-F5344CB8AC3E}">
        <p14:creationId xmlns:p14="http://schemas.microsoft.com/office/powerpoint/2010/main" val="36213631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4"/>
          <p:cNvSpPr>
            <a:spLocks noGrp="1"/>
          </p:cNvSpPr>
          <p:nvPr>
            <p:ph type="title"/>
          </p:nvPr>
        </p:nvSpPr>
        <p:spPr>
          <a:xfrm>
            <a:off x="323850" y="576792"/>
            <a:ext cx="8515350" cy="715698"/>
          </a:xfrm>
        </p:spPr>
        <p:txBody>
          <a:bodyPr/>
          <a:lstStyle/>
          <a:p>
            <a:r>
              <a:rPr lang="de-DE" dirty="0">
                <a:latin typeface="MetaNormal-Roman" charset="0"/>
                <a:ea typeface="ＭＳ Ｐゴシック" charset="0"/>
                <a:cs typeface="ＭＳ Ｐゴシック" charset="0"/>
              </a:rPr>
              <a:t/>
            </a:r>
            <a:br>
              <a:rPr lang="de-DE" dirty="0">
                <a:latin typeface="MetaNormal-Roman" charset="0"/>
                <a:ea typeface="ＭＳ Ｐゴシック" charset="0"/>
                <a:cs typeface="ＭＳ Ｐゴシック" charset="0"/>
              </a:rPr>
            </a:br>
            <a:r>
              <a:rPr lang="de-DE" sz="2400" b="1" dirty="0" smtClean="0">
                <a:latin typeface="Verdana" charset="0"/>
                <a:ea typeface="ＭＳ Ｐゴシック" charset="0"/>
                <a:cs typeface="Verdana" charset="0"/>
              </a:rPr>
              <a:t>Empfehlungen </a:t>
            </a:r>
            <a:r>
              <a:rPr lang="de-DE" sz="2400" b="1" dirty="0">
                <a:latin typeface="Verdana" charset="0"/>
                <a:ea typeface="ＭＳ Ｐゴシック" charset="0"/>
                <a:cs typeface="Verdana" charset="0"/>
              </a:rPr>
              <a:t>an</a:t>
            </a:r>
            <a:r>
              <a:rPr lang="de-DE" sz="2400" b="1" dirty="0">
                <a:solidFill>
                  <a:schemeClr val="tx1"/>
                </a:solidFill>
                <a:latin typeface="Verdana" charset="0"/>
                <a:ea typeface="ＭＳ Ｐゴシック" charset="0"/>
                <a:cs typeface="Verdana" charset="0"/>
              </a:rPr>
              <a:t> </a:t>
            </a:r>
            <a:r>
              <a:rPr lang="de-DE" sz="2400" b="1" dirty="0" smtClean="0">
                <a:latin typeface="Verdana" charset="0"/>
                <a:ea typeface="ＭＳ Ｐゴシック" charset="0"/>
                <a:cs typeface="Verdana" charset="0"/>
              </a:rPr>
              <a:t>Politik: weiche Maßnahmen</a:t>
            </a:r>
            <a:endParaRPr lang="ca-ES" sz="2400" b="1" dirty="0">
              <a:latin typeface="Verdana" charset="0"/>
              <a:ea typeface="ＭＳ Ｐゴシック" charset="0"/>
              <a:cs typeface="Verdana" charset="0"/>
            </a:endParaRPr>
          </a:p>
        </p:txBody>
      </p:sp>
      <p:pic>
        <p:nvPicPr>
          <p:cNvPr id="28674" name="Inhaltsplatzhalter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7875" y="1308728"/>
            <a:ext cx="2016125" cy="126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hteck 9"/>
          <p:cNvSpPr>
            <a:spLocks noChangeArrowheads="1"/>
          </p:cNvSpPr>
          <p:nvPr/>
        </p:nvSpPr>
        <p:spPr bwMode="auto">
          <a:xfrm>
            <a:off x="699694" y="2962011"/>
            <a:ext cx="29392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de-DE" sz="1400">
                <a:latin typeface="Verdana" charset="0"/>
                <a:cs typeface="Verdana" charset="0"/>
              </a:rPr>
              <a:t>Qualifizierung und Ermutigung</a:t>
            </a:r>
          </a:p>
        </p:txBody>
      </p:sp>
      <p:sp>
        <p:nvSpPr>
          <p:cNvPr id="12" name="Rechteck 11"/>
          <p:cNvSpPr/>
          <p:nvPr/>
        </p:nvSpPr>
        <p:spPr>
          <a:xfrm>
            <a:off x="1331913" y="4701646"/>
            <a:ext cx="2139950" cy="307777"/>
          </a:xfrm>
          <a:prstGeom prst="rect">
            <a:avLst/>
          </a:prstGeom>
        </p:spPr>
        <p:txBody>
          <a:bodyPr>
            <a:spAutoFit/>
          </a:bodyPr>
          <a:lstStyle/>
          <a:p>
            <a:pPr algn="ctr">
              <a:defRPr/>
            </a:pPr>
            <a:r>
              <a:rPr lang="de-DE" sz="1400" dirty="0">
                <a:latin typeface="Verdana"/>
                <a:ea typeface="Verdana" panose="020B0604030504040204" pitchFamily="34" charset="0"/>
                <a:cs typeface="Verdana"/>
              </a:rPr>
              <a:t>Sensibilisierun</a:t>
            </a:r>
            <a:r>
              <a:rPr lang="de-DE" sz="1200" dirty="0">
                <a:latin typeface="+mn-lt"/>
                <a:ea typeface="Verdana" panose="020B0604030504040204" pitchFamily="34" charset="0"/>
                <a:cs typeface="Verdana" panose="020B0604030504040204" pitchFamily="34" charset="0"/>
              </a:rPr>
              <a:t>g</a:t>
            </a:r>
            <a:endParaRPr lang="ca-ES" sz="1200" dirty="0">
              <a:latin typeface="+mn-lt"/>
              <a:ea typeface="ＭＳ Ｐゴシック" panose="020B0600070205080204" pitchFamily="34" charset="-128"/>
              <a:cs typeface="+mn-cs"/>
            </a:endParaRPr>
          </a:p>
        </p:txBody>
      </p:sp>
      <p:sp>
        <p:nvSpPr>
          <p:cNvPr id="3" name="Textfeld 2"/>
          <p:cNvSpPr txBox="1"/>
          <p:nvPr/>
        </p:nvSpPr>
        <p:spPr>
          <a:xfrm>
            <a:off x="467544" y="1345332"/>
            <a:ext cx="6768752" cy="3350490"/>
          </a:xfrm>
          <a:prstGeom prst="rect">
            <a:avLst/>
          </a:prstGeom>
          <a:noFill/>
        </p:spPr>
        <p:txBody>
          <a:bodyPr wrap="square" rtlCol="0">
            <a:spAutoFit/>
          </a:bodyPr>
          <a:lstStyle/>
          <a:p>
            <a:pPr>
              <a:lnSpc>
                <a:spcPts val="2120"/>
              </a:lnSpc>
            </a:pPr>
            <a:r>
              <a:rPr lang="de-DE" sz="1600" dirty="0" smtClean="0">
                <a:solidFill>
                  <a:schemeClr val="bg1"/>
                </a:solidFill>
              </a:rPr>
              <a:t>Die Politik hat unterstützend tätig zu werden und:</a:t>
            </a:r>
          </a:p>
          <a:p>
            <a:pPr marL="285750" indent="-285750">
              <a:lnSpc>
                <a:spcPts val="2120"/>
              </a:lnSpc>
              <a:buFont typeface="Symbol" charset="2"/>
              <a:buChar char="-"/>
            </a:pPr>
            <a:r>
              <a:rPr lang="de-DE" sz="1600" dirty="0" smtClean="0">
                <a:solidFill>
                  <a:schemeClr val="bg1"/>
                </a:solidFill>
              </a:rPr>
              <a:t>in Ko-operation mit Ländern und Kommunen die Kinderbetreuung</a:t>
            </a:r>
            <a:br>
              <a:rPr lang="de-DE" sz="1600" dirty="0" smtClean="0">
                <a:solidFill>
                  <a:schemeClr val="bg1"/>
                </a:solidFill>
              </a:rPr>
            </a:br>
            <a:r>
              <a:rPr lang="de-DE" sz="1600" dirty="0" smtClean="0">
                <a:solidFill>
                  <a:schemeClr val="bg1"/>
                </a:solidFill>
              </a:rPr>
              <a:t>weiter auszubauen,</a:t>
            </a:r>
          </a:p>
          <a:p>
            <a:pPr marL="285750" indent="-285750">
              <a:lnSpc>
                <a:spcPts val="2120"/>
              </a:lnSpc>
              <a:buFont typeface="Symbol" charset="2"/>
              <a:buChar char="-"/>
            </a:pPr>
            <a:r>
              <a:rPr lang="de-DE" sz="1600" dirty="0" smtClean="0">
                <a:solidFill>
                  <a:schemeClr val="bg1"/>
                </a:solidFill>
              </a:rPr>
              <a:t>lokale Angebote – z.B. Bündnisse für Familie – stärker an die Bedarfe</a:t>
            </a:r>
            <a:br>
              <a:rPr lang="de-DE" sz="1600" dirty="0" smtClean="0">
                <a:solidFill>
                  <a:schemeClr val="bg1"/>
                </a:solidFill>
              </a:rPr>
            </a:br>
            <a:r>
              <a:rPr lang="de-DE" sz="1600" dirty="0" smtClean="0">
                <a:solidFill>
                  <a:schemeClr val="bg1"/>
                </a:solidFill>
              </a:rPr>
              <a:t>von Frauen in Führungsposition zu orientieren,</a:t>
            </a:r>
            <a:endParaRPr lang="de-DE" sz="1600" dirty="0">
              <a:solidFill>
                <a:schemeClr val="bg1"/>
              </a:solidFill>
            </a:endParaRPr>
          </a:p>
          <a:p>
            <a:pPr marL="285750" indent="-285750">
              <a:lnSpc>
                <a:spcPts val="2120"/>
              </a:lnSpc>
              <a:buFont typeface="Symbol" charset="2"/>
              <a:buChar char="-"/>
            </a:pPr>
            <a:r>
              <a:rPr lang="de-DE" sz="1600" dirty="0" smtClean="0">
                <a:solidFill>
                  <a:schemeClr val="bg1"/>
                </a:solidFill>
              </a:rPr>
              <a:t>spezifische </a:t>
            </a:r>
            <a:r>
              <a:rPr lang="de-DE" sz="1600" dirty="0" err="1" smtClean="0">
                <a:solidFill>
                  <a:schemeClr val="bg1"/>
                </a:solidFill>
              </a:rPr>
              <a:t>Mentoring</a:t>
            </a:r>
            <a:r>
              <a:rPr lang="de-DE" sz="1600" dirty="0" smtClean="0">
                <a:solidFill>
                  <a:schemeClr val="bg1"/>
                </a:solidFill>
              </a:rPr>
              <a:t>- und </a:t>
            </a:r>
            <a:r>
              <a:rPr lang="de-DE" sz="1600" dirty="0" err="1" smtClean="0">
                <a:solidFill>
                  <a:schemeClr val="bg1"/>
                </a:solidFill>
              </a:rPr>
              <a:t>Couchingprogramme</a:t>
            </a:r>
            <a:r>
              <a:rPr lang="de-DE" sz="1600" dirty="0" smtClean="0">
                <a:solidFill>
                  <a:schemeClr val="bg1"/>
                </a:solidFill>
              </a:rPr>
              <a:t> für Führungs-</a:t>
            </a:r>
            <a:br>
              <a:rPr lang="de-DE" sz="1600" dirty="0" smtClean="0">
                <a:solidFill>
                  <a:schemeClr val="bg1"/>
                </a:solidFill>
              </a:rPr>
            </a:br>
            <a:r>
              <a:rPr lang="de-DE" sz="1600" dirty="0" err="1" smtClean="0">
                <a:solidFill>
                  <a:schemeClr val="bg1"/>
                </a:solidFill>
              </a:rPr>
              <a:t>frauen</a:t>
            </a:r>
            <a:r>
              <a:rPr lang="de-DE" sz="1600" dirty="0" smtClean="0">
                <a:solidFill>
                  <a:schemeClr val="bg1"/>
                </a:solidFill>
              </a:rPr>
              <a:t> aufzulegen,</a:t>
            </a:r>
          </a:p>
          <a:p>
            <a:pPr marL="285750" indent="-285750">
              <a:lnSpc>
                <a:spcPts val="2120"/>
              </a:lnSpc>
              <a:buFont typeface="Symbol" charset="2"/>
              <a:buChar char="-"/>
            </a:pPr>
            <a:r>
              <a:rPr lang="de-DE" sz="1600" dirty="0">
                <a:solidFill>
                  <a:schemeClr val="bg1"/>
                </a:solidFill>
              </a:rPr>
              <a:t>i</a:t>
            </a:r>
            <a:r>
              <a:rPr lang="de-DE" sz="1600" dirty="0" smtClean="0">
                <a:solidFill>
                  <a:schemeClr val="bg1"/>
                </a:solidFill>
              </a:rPr>
              <a:t>n Ko-operation mit Dachorganisationen und Verbände eine Initiative</a:t>
            </a:r>
            <a:br>
              <a:rPr lang="de-DE" sz="1600" dirty="0" smtClean="0">
                <a:solidFill>
                  <a:schemeClr val="bg1"/>
                </a:solidFill>
              </a:rPr>
            </a:br>
            <a:r>
              <a:rPr lang="de-DE" sz="1600" dirty="0" smtClean="0">
                <a:solidFill>
                  <a:schemeClr val="bg1"/>
                </a:solidFill>
              </a:rPr>
              <a:t>zu starten, die die Vorbildfunktion solcher NPOs herausstellt, </a:t>
            </a:r>
            <a:br>
              <a:rPr lang="de-DE" sz="1600" dirty="0" smtClean="0">
                <a:solidFill>
                  <a:schemeClr val="bg1"/>
                </a:solidFill>
              </a:rPr>
            </a:br>
            <a:r>
              <a:rPr lang="de-DE" sz="1600" dirty="0" smtClean="0">
                <a:solidFill>
                  <a:schemeClr val="bg1"/>
                </a:solidFill>
              </a:rPr>
              <a:t>die</a:t>
            </a:r>
            <a:r>
              <a:rPr lang="de-DE" sz="1600" dirty="0">
                <a:solidFill>
                  <a:schemeClr val="bg1"/>
                </a:solidFill>
              </a:rPr>
              <a:t> </a:t>
            </a:r>
            <a:r>
              <a:rPr lang="de-DE" sz="1600" dirty="0" smtClean="0">
                <a:solidFill>
                  <a:schemeClr val="bg1"/>
                </a:solidFill>
              </a:rPr>
              <a:t>die Frauenquote erfüllen </a:t>
            </a:r>
            <a:r>
              <a:rPr lang="de-DE" sz="1600" dirty="0" smtClean="0">
                <a:solidFill>
                  <a:schemeClr val="bg1"/>
                </a:solidFill>
                <a:sym typeface="Wingdings"/>
              </a:rPr>
              <a:t> Zertifizierung</a:t>
            </a:r>
          </a:p>
          <a:p>
            <a:pPr marL="285750" indent="-285750">
              <a:lnSpc>
                <a:spcPts val="2120"/>
              </a:lnSpc>
              <a:buFont typeface="Symbol" charset="2"/>
              <a:buChar char="-"/>
            </a:pPr>
            <a:r>
              <a:rPr lang="de-DE" sz="1600" dirty="0">
                <a:solidFill>
                  <a:schemeClr val="bg1"/>
                </a:solidFill>
                <a:sym typeface="Wingdings"/>
              </a:rPr>
              <a:t>e</a:t>
            </a:r>
            <a:r>
              <a:rPr lang="de-DE" sz="1600" dirty="0" smtClean="0">
                <a:solidFill>
                  <a:schemeClr val="bg1"/>
                </a:solidFill>
                <a:sym typeface="Wingdings"/>
              </a:rPr>
              <a:t>in Netzwerk aufzubauen und zu unterstützen, dass NPO-</a:t>
            </a:r>
            <a:br>
              <a:rPr lang="de-DE" sz="1600" dirty="0" smtClean="0">
                <a:solidFill>
                  <a:schemeClr val="bg1"/>
                </a:solidFill>
                <a:sym typeface="Wingdings"/>
              </a:rPr>
            </a:br>
            <a:r>
              <a:rPr lang="de-DE" sz="1600" dirty="0" smtClean="0">
                <a:solidFill>
                  <a:schemeClr val="bg1"/>
                </a:solidFill>
                <a:sym typeface="Wingdings"/>
              </a:rPr>
              <a:t>Führungsfrauen eine Plattform des Austausches bietet.</a:t>
            </a:r>
            <a:endParaRPr lang="de-DE" sz="1600" dirty="0" smtClean="0">
              <a:solidFill>
                <a:schemeClr val="bg1"/>
              </a:solidFill>
            </a:endParaRPr>
          </a:p>
        </p:txBody>
      </p:sp>
      <p:pic>
        <p:nvPicPr>
          <p:cNvPr id="10" name="Grafi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9200" y="3793604"/>
            <a:ext cx="2881312" cy="119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59581" y="2581812"/>
            <a:ext cx="2178050"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6442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nhaltsplatzhalter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29308"/>
            <a:ext cx="209708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Inhaltsplatzhalter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129308"/>
            <a:ext cx="1584325" cy="132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Grafik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1129308"/>
            <a:ext cx="2297113" cy="127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Grafik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24328" y="1057300"/>
            <a:ext cx="1155700" cy="123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Grafik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14726" y="3217540"/>
            <a:ext cx="2570163" cy="143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nhaltsplatzhalter 12"/>
          <p:cNvPicPr>
            <a:picLocks noGrp="1" noChangeAspect="1"/>
          </p:cNvPicPr>
          <p:nvPr>
            <p:ph sz="half" idx="1"/>
          </p:nvPr>
        </p:nvPicPr>
        <p:blipFill>
          <a:blip r:embed="rId8">
            <a:extLst>
              <a:ext uri="{28A0092B-C50C-407E-A947-70E740481C1C}">
                <a14:useLocalDpi xmlns:a14="http://schemas.microsoft.com/office/drawing/2010/main" val="0"/>
              </a:ext>
            </a:extLst>
          </a:blip>
          <a:srcRect/>
          <a:stretch>
            <a:fillRect/>
          </a:stretch>
        </p:blipFill>
        <p:spPr>
          <a:xfrm>
            <a:off x="35496" y="3145532"/>
            <a:ext cx="2663825" cy="1465792"/>
          </a:xfrm>
        </p:spPr>
      </p:pic>
      <p:pic>
        <p:nvPicPr>
          <p:cNvPr id="27655" name="Inhaltsplatzhalter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65875" y="3217540"/>
            <a:ext cx="253365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Rechteck 16"/>
          <p:cNvSpPr>
            <a:spLocks noChangeArrowheads="1"/>
          </p:cNvSpPr>
          <p:nvPr/>
        </p:nvSpPr>
        <p:spPr bwMode="auto">
          <a:xfrm>
            <a:off x="4084955" y="4657700"/>
            <a:ext cx="15122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Georgia" charset="0"/>
                <a:ea typeface="ＭＳ Ｐゴシック" charset="-128"/>
              </a:defRPr>
            </a:lvl1pPr>
            <a:lvl2pPr marL="742950" indent="-285750">
              <a:defRPr sz="1600">
                <a:solidFill>
                  <a:schemeClr val="tx1"/>
                </a:solidFill>
                <a:latin typeface="Georgia" charset="0"/>
                <a:ea typeface="ＭＳ Ｐゴシック" charset="-128"/>
              </a:defRPr>
            </a:lvl2pPr>
            <a:lvl3pPr marL="1143000" indent="-228600">
              <a:defRPr sz="1600">
                <a:solidFill>
                  <a:schemeClr val="tx1"/>
                </a:solidFill>
                <a:latin typeface="Georgia" charset="0"/>
                <a:ea typeface="ＭＳ Ｐゴシック" charset="-128"/>
              </a:defRPr>
            </a:lvl3pPr>
            <a:lvl4pPr marL="1600200" indent="-228600">
              <a:defRPr sz="1600">
                <a:solidFill>
                  <a:schemeClr val="tx1"/>
                </a:solidFill>
                <a:latin typeface="Georgia" charset="0"/>
                <a:ea typeface="ＭＳ Ｐゴシック" charset="-128"/>
              </a:defRPr>
            </a:lvl4pPr>
            <a:lvl5pPr marL="2057400" indent="-228600">
              <a:defRPr sz="1600">
                <a:solidFill>
                  <a:schemeClr val="tx1"/>
                </a:solidFill>
                <a:latin typeface="Georgia" charset="0"/>
                <a:ea typeface="ＭＳ Ｐゴシック" charset="-128"/>
              </a:defRPr>
            </a:lvl5pPr>
            <a:lvl6pPr marL="2514600" indent="-228600" eaLnBrk="0" fontAlgn="base" hangingPunct="0">
              <a:spcBef>
                <a:spcPct val="0"/>
              </a:spcBef>
              <a:spcAft>
                <a:spcPct val="0"/>
              </a:spcAft>
              <a:defRPr sz="1600">
                <a:solidFill>
                  <a:schemeClr val="tx1"/>
                </a:solidFill>
                <a:latin typeface="Georgia" charset="0"/>
                <a:ea typeface="ＭＳ Ｐゴシック" charset="-128"/>
              </a:defRPr>
            </a:lvl6pPr>
            <a:lvl7pPr marL="2971800" indent="-228600" eaLnBrk="0" fontAlgn="base" hangingPunct="0">
              <a:spcBef>
                <a:spcPct val="0"/>
              </a:spcBef>
              <a:spcAft>
                <a:spcPct val="0"/>
              </a:spcAft>
              <a:defRPr sz="1600">
                <a:solidFill>
                  <a:schemeClr val="tx1"/>
                </a:solidFill>
                <a:latin typeface="Georgia" charset="0"/>
                <a:ea typeface="ＭＳ Ｐゴシック" charset="-128"/>
              </a:defRPr>
            </a:lvl7pPr>
            <a:lvl8pPr marL="3429000" indent="-228600" eaLnBrk="0" fontAlgn="base" hangingPunct="0">
              <a:spcBef>
                <a:spcPct val="0"/>
              </a:spcBef>
              <a:spcAft>
                <a:spcPct val="0"/>
              </a:spcAft>
              <a:defRPr sz="1600">
                <a:solidFill>
                  <a:schemeClr val="tx1"/>
                </a:solidFill>
                <a:latin typeface="Georgia" charset="0"/>
                <a:ea typeface="ＭＳ Ｐゴシック" charset="-128"/>
              </a:defRPr>
            </a:lvl8pPr>
            <a:lvl9pPr marL="3886200" indent="-228600" eaLnBrk="0" fontAlgn="base" hangingPunct="0">
              <a:spcBef>
                <a:spcPct val="0"/>
              </a:spcBef>
              <a:spcAft>
                <a:spcPct val="0"/>
              </a:spcAft>
              <a:defRPr sz="1600">
                <a:solidFill>
                  <a:schemeClr val="tx1"/>
                </a:solidFill>
                <a:latin typeface="Georgia" charset="0"/>
                <a:ea typeface="ＭＳ Ｐゴシック" charset="-128"/>
              </a:defRPr>
            </a:lvl9pPr>
          </a:lstStyle>
          <a:p>
            <a:pPr algn="ctr"/>
            <a:r>
              <a:rPr lang="de-DE" altLang="de-DE" sz="1400" dirty="0">
                <a:solidFill>
                  <a:srgbClr val="009DD1"/>
                </a:solidFill>
                <a:latin typeface="+mj-lt"/>
              </a:rPr>
              <a:t>Kinderbetreuung</a:t>
            </a:r>
            <a:endParaRPr lang="ca-ES" altLang="de-DE" sz="1400" dirty="0">
              <a:solidFill>
                <a:srgbClr val="009DD1"/>
              </a:solidFill>
              <a:latin typeface="+mj-lt"/>
            </a:endParaRPr>
          </a:p>
        </p:txBody>
      </p:sp>
      <p:sp>
        <p:nvSpPr>
          <p:cNvPr id="18" name="Rechteck 17"/>
          <p:cNvSpPr/>
          <p:nvPr/>
        </p:nvSpPr>
        <p:spPr>
          <a:xfrm>
            <a:off x="6925620" y="4657700"/>
            <a:ext cx="1249060" cy="307777"/>
          </a:xfrm>
          <a:prstGeom prst="rect">
            <a:avLst/>
          </a:prstGeom>
        </p:spPr>
        <p:txBody>
          <a:bodyPr wrap="none">
            <a:spAutoFit/>
          </a:bodyPr>
          <a:lstStyle/>
          <a:p>
            <a:pPr algn="ctr">
              <a:defRPr/>
            </a:pPr>
            <a:r>
              <a:rPr lang="de-DE" sz="1400" dirty="0">
                <a:solidFill>
                  <a:srgbClr val="009DD1"/>
                </a:solidFill>
                <a:latin typeface="+mj-lt"/>
                <a:ea typeface="Verdana" panose="020B0604030504040204" pitchFamily="34" charset="0"/>
                <a:cs typeface="Verdana"/>
              </a:rPr>
              <a:t>Vereinbarkei</a:t>
            </a:r>
            <a:r>
              <a:rPr lang="de-DE" sz="1400" dirty="0">
                <a:latin typeface="+mj-lt"/>
                <a:ea typeface="Verdana" panose="020B0604030504040204" pitchFamily="34" charset="0"/>
                <a:cs typeface="Verdana" panose="020B0604030504040204" pitchFamily="34" charset="0"/>
              </a:rPr>
              <a:t>t</a:t>
            </a:r>
            <a:endParaRPr lang="ca-ES" sz="1400" dirty="0">
              <a:latin typeface="+mj-lt"/>
              <a:ea typeface="ＭＳ Ｐゴシック" panose="020B0600070205080204" pitchFamily="34" charset="-128"/>
            </a:endParaRPr>
          </a:p>
        </p:txBody>
      </p:sp>
      <p:sp>
        <p:nvSpPr>
          <p:cNvPr id="27658" name="Rechteck 19"/>
          <p:cNvSpPr>
            <a:spLocks noChangeArrowheads="1"/>
          </p:cNvSpPr>
          <p:nvPr/>
        </p:nvSpPr>
        <p:spPr bwMode="auto">
          <a:xfrm>
            <a:off x="-103789" y="4657700"/>
            <a:ext cx="34683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Georgia" charset="0"/>
                <a:ea typeface="ＭＳ Ｐゴシック" charset="-128"/>
              </a:defRPr>
            </a:lvl1pPr>
            <a:lvl2pPr marL="742950" indent="-285750">
              <a:defRPr sz="1600">
                <a:solidFill>
                  <a:schemeClr val="tx1"/>
                </a:solidFill>
                <a:latin typeface="Georgia" charset="0"/>
                <a:ea typeface="ＭＳ Ｐゴシック" charset="-128"/>
              </a:defRPr>
            </a:lvl2pPr>
            <a:lvl3pPr marL="1143000" indent="-228600">
              <a:defRPr sz="1600">
                <a:solidFill>
                  <a:schemeClr val="tx1"/>
                </a:solidFill>
                <a:latin typeface="Georgia" charset="0"/>
                <a:ea typeface="ＭＳ Ｐゴシック" charset="-128"/>
              </a:defRPr>
            </a:lvl3pPr>
            <a:lvl4pPr marL="1600200" indent="-228600">
              <a:defRPr sz="1600">
                <a:solidFill>
                  <a:schemeClr val="tx1"/>
                </a:solidFill>
                <a:latin typeface="Georgia" charset="0"/>
                <a:ea typeface="ＭＳ Ｐゴシック" charset="-128"/>
              </a:defRPr>
            </a:lvl4pPr>
            <a:lvl5pPr marL="2057400" indent="-228600">
              <a:defRPr sz="1600">
                <a:solidFill>
                  <a:schemeClr val="tx1"/>
                </a:solidFill>
                <a:latin typeface="Georgia" charset="0"/>
                <a:ea typeface="ＭＳ Ｐゴシック" charset="-128"/>
              </a:defRPr>
            </a:lvl5pPr>
            <a:lvl6pPr marL="2514600" indent="-228600" eaLnBrk="0" fontAlgn="base" hangingPunct="0">
              <a:spcBef>
                <a:spcPct val="0"/>
              </a:spcBef>
              <a:spcAft>
                <a:spcPct val="0"/>
              </a:spcAft>
              <a:defRPr sz="1600">
                <a:solidFill>
                  <a:schemeClr val="tx1"/>
                </a:solidFill>
                <a:latin typeface="Georgia" charset="0"/>
                <a:ea typeface="ＭＳ Ｐゴシック" charset="-128"/>
              </a:defRPr>
            </a:lvl6pPr>
            <a:lvl7pPr marL="2971800" indent="-228600" eaLnBrk="0" fontAlgn="base" hangingPunct="0">
              <a:spcBef>
                <a:spcPct val="0"/>
              </a:spcBef>
              <a:spcAft>
                <a:spcPct val="0"/>
              </a:spcAft>
              <a:defRPr sz="1600">
                <a:solidFill>
                  <a:schemeClr val="tx1"/>
                </a:solidFill>
                <a:latin typeface="Georgia" charset="0"/>
                <a:ea typeface="ＭＳ Ｐゴシック" charset="-128"/>
              </a:defRPr>
            </a:lvl7pPr>
            <a:lvl8pPr marL="3429000" indent="-228600" eaLnBrk="0" fontAlgn="base" hangingPunct="0">
              <a:spcBef>
                <a:spcPct val="0"/>
              </a:spcBef>
              <a:spcAft>
                <a:spcPct val="0"/>
              </a:spcAft>
              <a:defRPr sz="1600">
                <a:solidFill>
                  <a:schemeClr val="tx1"/>
                </a:solidFill>
                <a:latin typeface="Georgia" charset="0"/>
                <a:ea typeface="ＭＳ Ｐゴシック" charset="-128"/>
              </a:defRPr>
            </a:lvl8pPr>
            <a:lvl9pPr marL="3886200" indent="-228600" eaLnBrk="0" fontAlgn="base" hangingPunct="0">
              <a:spcBef>
                <a:spcPct val="0"/>
              </a:spcBef>
              <a:spcAft>
                <a:spcPct val="0"/>
              </a:spcAft>
              <a:defRPr sz="1600">
                <a:solidFill>
                  <a:schemeClr val="tx1"/>
                </a:solidFill>
                <a:latin typeface="Georgia" charset="0"/>
                <a:ea typeface="ＭＳ Ｐゴシック" charset="-128"/>
              </a:defRPr>
            </a:lvl9pPr>
          </a:lstStyle>
          <a:p>
            <a:pPr algn="ctr"/>
            <a:r>
              <a:rPr lang="de-DE" altLang="de-DE" sz="1400" dirty="0">
                <a:solidFill>
                  <a:srgbClr val="009DD1"/>
                </a:solidFill>
                <a:latin typeface="+mj-lt"/>
              </a:rPr>
              <a:t>Bestehende Führungskonzepte erweitern</a:t>
            </a:r>
            <a:endParaRPr lang="ca-ES" altLang="de-DE" sz="1400" dirty="0">
              <a:solidFill>
                <a:srgbClr val="009DD1"/>
              </a:solidFill>
              <a:latin typeface="+mj-lt"/>
            </a:endParaRPr>
          </a:p>
        </p:txBody>
      </p:sp>
      <p:sp>
        <p:nvSpPr>
          <p:cNvPr id="27659" name="Rechteck 20"/>
          <p:cNvSpPr>
            <a:spLocks noChangeArrowheads="1"/>
          </p:cNvSpPr>
          <p:nvPr/>
        </p:nvSpPr>
        <p:spPr bwMode="auto">
          <a:xfrm>
            <a:off x="4938714" y="2569468"/>
            <a:ext cx="2009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Georgia" charset="0"/>
                <a:ea typeface="ＭＳ Ｐゴシック" charset="-128"/>
              </a:defRPr>
            </a:lvl1pPr>
            <a:lvl2pPr marL="742950" indent="-285750">
              <a:defRPr sz="1600">
                <a:solidFill>
                  <a:schemeClr val="tx1"/>
                </a:solidFill>
                <a:latin typeface="Georgia" charset="0"/>
                <a:ea typeface="ＭＳ Ｐゴシック" charset="-128"/>
              </a:defRPr>
            </a:lvl2pPr>
            <a:lvl3pPr marL="1143000" indent="-228600">
              <a:defRPr sz="1600">
                <a:solidFill>
                  <a:schemeClr val="tx1"/>
                </a:solidFill>
                <a:latin typeface="Georgia" charset="0"/>
                <a:ea typeface="ＭＳ Ｐゴシック" charset="-128"/>
              </a:defRPr>
            </a:lvl3pPr>
            <a:lvl4pPr marL="1600200" indent="-228600">
              <a:defRPr sz="1600">
                <a:solidFill>
                  <a:schemeClr val="tx1"/>
                </a:solidFill>
                <a:latin typeface="Georgia" charset="0"/>
                <a:ea typeface="ＭＳ Ｐゴシック" charset="-128"/>
              </a:defRPr>
            </a:lvl4pPr>
            <a:lvl5pPr marL="2057400" indent="-228600">
              <a:defRPr sz="1600">
                <a:solidFill>
                  <a:schemeClr val="tx1"/>
                </a:solidFill>
                <a:latin typeface="Georgia" charset="0"/>
                <a:ea typeface="ＭＳ Ｐゴシック" charset="-128"/>
              </a:defRPr>
            </a:lvl5pPr>
            <a:lvl6pPr marL="2514600" indent="-228600" eaLnBrk="0" fontAlgn="base" hangingPunct="0">
              <a:spcBef>
                <a:spcPct val="0"/>
              </a:spcBef>
              <a:spcAft>
                <a:spcPct val="0"/>
              </a:spcAft>
              <a:defRPr sz="1600">
                <a:solidFill>
                  <a:schemeClr val="tx1"/>
                </a:solidFill>
                <a:latin typeface="Georgia" charset="0"/>
                <a:ea typeface="ＭＳ Ｐゴシック" charset="-128"/>
              </a:defRPr>
            </a:lvl6pPr>
            <a:lvl7pPr marL="2971800" indent="-228600" eaLnBrk="0" fontAlgn="base" hangingPunct="0">
              <a:spcBef>
                <a:spcPct val="0"/>
              </a:spcBef>
              <a:spcAft>
                <a:spcPct val="0"/>
              </a:spcAft>
              <a:defRPr sz="1600">
                <a:solidFill>
                  <a:schemeClr val="tx1"/>
                </a:solidFill>
                <a:latin typeface="Georgia" charset="0"/>
                <a:ea typeface="ＭＳ Ｐゴシック" charset="-128"/>
              </a:defRPr>
            </a:lvl7pPr>
            <a:lvl8pPr marL="3429000" indent="-228600" eaLnBrk="0" fontAlgn="base" hangingPunct="0">
              <a:spcBef>
                <a:spcPct val="0"/>
              </a:spcBef>
              <a:spcAft>
                <a:spcPct val="0"/>
              </a:spcAft>
              <a:defRPr sz="1600">
                <a:solidFill>
                  <a:schemeClr val="tx1"/>
                </a:solidFill>
                <a:latin typeface="Georgia" charset="0"/>
                <a:ea typeface="ＭＳ Ｐゴシック" charset="-128"/>
              </a:defRPr>
            </a:lvl8pPr>
            <a:lvl9pPr marL="3886200" indent="-228600" eaLnBrk="0" fontAlgn="base" hangingPunct="0">
              <a:spcBef>
                <a:spcPct val="0"/>
              </a:spcBef>
              <a:spcAft>
                <a:spcPct val="0"/>
              </a:spcAft>
              <a:defRPr sz="1600">
                <a:solidFill>
                  <a:schemeClr val="tx1"/>
                </a:solidFill>
                <a:latin typeface="Georgia" charset="0"/>
                <a:ea typeface="ＭＳ Ｐゴシック" charset="-128"/>
              </a:defRPr>
            </a:lvl9pPr>
          </a:lstStyle>
          <a:p>
            <a:pPr algn="ctr"/>
            <a:r>
              <a:rPr lang="de-DE" altLang="de-DE" sz="1400" dirty="0">
                <a:solidFill>
                  <a:schemeClr val="accent1"/>
                </a:solidFill>
                <a:latin typeface="+mj-lt"/>
              </a:rPr>
              <a:t>Aktive Frauenrekrutierung</a:t>
            </a:r>
            <a:endParaRPr lang="ca-ES" altLang="de-DE" sz="1400" dirty="0">
              <a:solidFill>
                <a:schemeClr val="accent1"/>
              </a:solidFill>
              <a:latin typeface="+mj-lt"/>
            </a:endParaRPr>
          </a:p>
        </p:txBody>
      </p:sp>
      <p:sp>
        <p:nvSpPr>
          <p:cNvPr id="27660" name="Rechteck 21"/>
          <p:cNvSpPr>
            <a:spLocks noChangeArrowheads="1"/>
          </p:cNvSpPr>
          <p:nvPr/>
        </p:nvSpPr>
        <p:spPr bwMode="auto">
          <a:xfrm>
            <a:off x="-119860" y="2641476"/>
            <a:ext cx="24701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Georgia" charset="0"/>
                <a:ea typeface="ＭＳ Ｐゴシック" charset="-128"/>
              </a:defRPr>
            </a:lvl1pPr>
            <a:lvl2pPr marL="742950" indent="-285750">
              <a:defRPr sz="1600">
                <a:solidFill>
                  <a:schemeClr val="tx1"/>
                </a:solidFill>
                <a:latin typeface="Georgia" charset="0"/>
                <a:ea typeface="ＭＳ Ｐゴシック" charset="-128"/>
              </a:defRPr>
            </a:lvl2pPr>
            <a:lvl3pPr marL="1143000" indent="-228600">
              <a:defRPr sz="1600">
                <a:solidFill>
                  <a:schemeClr val="tx1"/>
                </a:solidFill>
                <a:latin typeface="Georgia" charset="0"/>
                <a:ea typeface="ＭＳ Ｐゴシック" charset="-128"/>
              </a:defRPr>
            </a:lvl3pPr>
            <a:lvl4pPr marL="1600200" indent="-228600">
              <a:defRPr sz="1600">
                <a:solidFill>
                  <a:schemeClr val="tx1"/>
                </a:solidFill>
                <a:latin typeface="Georgia" charset="0"/>
                <a:ea typeface="ＭＳ Ｐゴシック" charset="-128"/>
              </a:defRPr>
            </a:lvl4pPr>
            <a:lvl5pPr marL="2057400" indent="-228600">
              <a:defRPr sz="1600">
                <a:solidFill>
                  <a:schemeClr val="tx1"/>
                </a:solidFill>
                <a:latin typeface="Georgia" charset="0"/>
                <a:ea typeface="ＭＳ Ｐゴシック" charset="-128"/>
              </a:defRPr>
            </a:lvl5pPr>
            <a:lvl6pPr marL="2514600" indent="-228600" eaLnBrk="0" fontAlgn="base" hangingPunct="0">
              <a:spcBef>
                <a:spcPct val="0"/>
              </a:spcBef>
              <a:spcAft>
                <a:spcPct val="0"/>
              </a:spcAft>
              <a:defRPr sz="1600">
                <a:solidFill>
                  <a:schemeClr val="tx1"/>
                </a:solidFill>
                <a:latin typeface="Georgia" charset="0"/>
                <a:ea typeface="ＭＳ Ｐゴシック" charset="-128"/>
              </a:defRPr>
            </a:lvl6pPr>
            <a:lvl7pPr marL="2971800" indent="-228600" eaLnBrk="0" fontAlgn="base" hangingPunct="0">
              <a:spcBef>
                <a:spcPct val="0"/>
              </a:spcBef>
              <a:spcAft>
                <a:spcPct val="0"/>
              </a:spcAft>
              <a:defRPr sz="1600">
                <a:solidFill>
                  <a:schemeClr val="tx1"/>
                </a:solidFill>
                <a:latin typeface="Georgia" charset="0"/>
                <a:ea typeface="ＭＳ Ｐゴシック" charset="-128"/>
              </a:defRPr>
            </a:lvl7pPr>
            <a:lvl8pPr marL="3429000" indent="-228600" eaLnBrk="0" fontAlgn="base" hangingPunct="0">
              <a:spcBef>
                <a:spcPct val="0"/>
              </a:spcBef>
              <a:spcAft>
                <a:spcPct val="0"/>
              </a:spcAft>
              <a:defRPr sz="1600">
                <a:solidFill>
                  <a:schemeClr val="tx1"/>
                </a:solidFill>
                <a:latin typeface="Georgia" charset="0"/>
                <a:ea typeface="ＭＳ Ｐゴシック" charset="-128"/>
              </a:defRPr>
            </a:lvl8pPr>
            <a:lvl9pPr marL="3886200" indent="-228600" eaLnBrk="0" fontAlgn="base" hangingPunct="0">
              <a:spcBef>
                <a:spcPct val="0"/>
              </a:spcBef>
              <a:spcAft>
                <a:spcPct val="0"/>
              </a:spcAft>
              <a:defRPr sz="1600">
                <a:solidFill>
                  <a:schemeClr val="tx1"/>
                </a:solidFill>
                <a:latin typeface="Georgia" charset="0"/>
                <a:ea typeface="ＭＳ Ｐゴシック" charset="-128"/>
              </a:defRPr>
            </a:lvl9pPr>
          </a:lstStyle>
          <a:p>
            <a:pPr algn="ctr"/>
            <a:r>
              <a:rPr lang="de-DE" altLang="de-DE" sz="1400" dirty="0">
                <a:solidFill>
                  <a:schemeClr val="accent1"/>
                </a:solidFill>
                <a:latin typeface="+mj-lt"/>
                <a:ea typeface="Meiryo" charset="-128"/>
                <a:cs typeface="Meiryo" charset="-128"/>
              </a:rPr>
              <a:t>Gendersensible Governance</a:t>
            </a:r>
          </a:p>
        </p:txBody>
      </p:sp>
      <p:sp>
        <p:nvSpPr>
          <p:cNvPr id="27661" name="Rechteck 22"/>
          <p:cNvSpPr>
            <a:spLocks noChangeArrowheads="1"/>
          </p:cNvSpPr>
          <p:nvPr/>
        </p:nvSpPr>
        <p:spPr bwMode="auto">
          <a:xfrm>
            <a:off x="2596633" y="2621731"/>
            <a:ext cx="18313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Georgia" charset="0"/>
                <a:ea typeface="ＭＳ Ｐゴシック" charset="-128"/>
              </a:defRPr>
            </a:lvl1pPr>
            <a:lvl2pPr marL="742950" indent="-285750">
              <a:defRPr sz="1600">
                <a:solidFill>
                  <a:schemeClr val="tx1"/>
                </a:solidFill>
                <a:latin typeface="Georgia" charset="0"/>
                <a:ea typeface="ＭＳ Ｐゴシック" charset="-128"/>
              </a:defRPr>
            </a:lvl2pPr>
            <a:lvl3pPr marL="1143000" indent="-228600">
              <a:defRPr sz="1600">
                <a:solidFill>
                  <a:schemeClr val="tx1"/>
                </a:solidFill>
                <a:latin typeface="Georgia" charset="0"/>
                <a:ea typeface="ＭＳ Ｐゴシック" charset="-128"/>
              </a:defRPr>
            </a:lvl3pPr>
            <a:lvl4pPr marL="1600200" indent="-228600">
              <a:defRPr sz="1600">
                <a:solidFill>
                  <a:schemeClr val="tx1"/>
                </a:solidFill>
                <a:latin typeface="Georgia" charset="0"/>
                <a:ea typeface="ＭＳ Ｐゴシック" charset="-128"/>
              </a:defRPr>
            </a:lvl4pPr>
            <a:lvl5pPr marL="2057400" indent="-228600">
              <a:defRPr sz="1600">
                <a:solidFill>
                  <a:schemeClr val="tx1"/>
                </a:solidFill>
                <a:latin typeface="Georgia" charset="0"/>
                <a:ea typeface="ＭＳ Ｐゴシック" charset="-128"/>
              </a:defRPr>
            </a:lvl5pPr>
            <a:lvl6pPr marL="2514600" indent="-228600" eaLnBrk="0" fontAlgn="base" hangingPunct="0">
              <a:spcBef>
                <a:spcPct val="0"/>
              </a:spcBef>
              <a:spcAft>
                <a:spcPct val="0"/>
              </a:spcAft>
              <a:defRPr sz="1600">
                <a:solidFill>
                  <a:schemeClr val="tx1"/>
                </a:solidFill>
                <a:latin typeface="Georgia" charset="0"/>
                <a:ea typeface="ＭＳ Ｐゴシック" charset="-128"/>
              </a:defRPr>
            </a:lvl6pPr>
            <a:lvl7pPr marL="2971800" indent="-228600" eaLnBrk="0" fontAlgn="base" hangingPunct="0">
              <a:spcBef>
                <a:spcPct val="0"/>
              </a:spcBef>
              <a:spcAft>
                <a:spcPct val="0"/>
              </a:spcAft>
              <a:defRPr sz="1600">
                <a:solidFill>
                  <a:schemeClr val="tx1"/>
                </a:solidFill>
                <a:latin typeface="Georgia" charset="0"/>
                <a:ea typeface="ＭＳ Ｐゴシック" charset="-128"/>
              </a:defRPr>
            </a:lvl7pPr>
            <a:lvl8pPr marL="3429000" indent="-228600" eaLnBrk="0" fontAlgn="base" hangingPunct="0">
              <a:spcBef>
                <a:spcPct val="0"/>
              </a:spcBef>
              <a:spcAft>
                <a:spcPct val="0"/>
              </a:spcAft>
              <a:defRPr sz="1600">
                <a:solidFill>
                  <a:schemeClr val="tx1"/>
                </a:solidFill>
                <a:latin typeface="Georgia" charset="0"/>
                <a:ea typeface="ＭＳ Ｐゴシック" charset="-128"/>
              </a:defRPr>
            </a:lvl8pPr>
            <a:lvl9pPr marL="3886200" indent="-228600" eaLnBrk="0" fontAlgn="base" hangingPunct="0">
              <a:spcBef>
                <a:spcPct val="0"/>
              </a:spcBef>
              <a:spcAft>
                <a:spcPct val="0"/>
              </a:spcAft>
              <a:defRPr sz="1600">
                <a:solidFill>
                  <a:schemeClr val="tx1"/>
                </a:solidFill>
                <a:latin typeface="Georgia" charset="0"/>
                <a:ea typeface="ＭＳ Ｐゴシック" charset="-128"/>
              </a:defRPr>
            </a:lvl9pPr>
          </a:lstStyle>
          <a:p>
            <a:pPr algn="ctr"/>
            <a:r>
              <a:rPr lang="de-DE" altLang="de-DE" sz="1400" dirty="0">
                <a:solidFill>
                  <a:schemeClr val="accent1"/>
                </a:solidFill>
                <a:latin typeface="+mj-lt"/>
              </a:rPr>
              <a:t>Personalentwicklung</a:t>
            </a:r>
            <a:endParaRPr lang="ca-ES" altLang="de-DE" sz="1400" dirty="0">
              <a:solidFill>
                <a:schemeClr val="accent1"/>
              </a:solidFill>
              <a:latin typeface="+mj-lt"/>
            </a:endParaRPr>
          </a:p>
        </p:txBody>
      </p:sp>
      <p:sp>
        <p:nvSpPr>
          <p:cNvPr id="27662" name="Rechteck 23"/>
          <p:cNvSpPr>
            <a:spLocks noChangeArrowheads="1"/>
          </p:cNvSpPr>
          <p:nvPr/>
        </p:nvSpPr>
        <p:spPr bwMode="auto">
          <a:xfrm>
            <a:off x="6973966" y="2641476"/>
            <a:ext cx="2000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Georgia" charset="0"/>
                <a:ea typeface="ＭＳ Ｐゴシック" charset="-128"/>
              </a:defRPr>
            </a:lvl1pPr>
            <a:lvl2pPr marL="742950" indent="-285750">
              <a:defRPr sz="1600">
                <a:solidFill>
                  <a:schemeClr val="tx1"/>
                </a:solidFill>
                <a:latin typeface="Georgia" charset="0"/>
                <a:ea typeface="ＭＳ Ｐゴシック" charset="-128"/>
              </a:defRPr>
            </a:lvl2pPr>
            <a:lvl3pPr marL="1143000" indent="-228600">
              <a:defRPr sz="1600">
                <a:solidFill>
                  <a:schemeClr val="tx1"/>
                </a:solidFill>
                <a:latin typeface="Georgia" charset="0"/>
                <a:ea typeface="ＭＳ Ｐゴシック" charset="-128"/>
              </a:defRPr>
            </a:lvl3pPr>
            <a:lvl4pPr marL="1600200" indent="-228600">
              <a:defRPr sz="1600">
                <a:solidFill>
                  <a:schemeClr val="tx1"/>
                </a:solidFill>
                <a:latin typeface="Georgia" charset="0"/>
                <a:ea typeface="ＭＳ Ｐゴシック" charset="-128"/>
              </a:defRPr>
            </a:lvl4pPr>
            <a:lvl5pPr marL="2057400" indent="-228600">
              <a:defRPr sz="1600">
                <a:solidFill>
                  <a:schemeClr val="tx1"/>
                </a:solidFill>
                <a:latin typeface="Georgia" charset="0"/>
                <a:ea typeface="ＭＳ Ｐゴシック" charset="-128"/>
              </a:defRPr>
            </a:lvl5pPr>
            <a:lvl6pPr marL="2514600" indent="-228600" eaLnBrk="0" fontAlgn="base" hangingPunct="0">
              <a:spcBef>
                <a:spcPct val="0"/>
              </a:spcBef>
              <a:spcAft>
                <a:spcPct val="0"/>
              </a:spcAft>
              <a:defRPr sz="1600">
                <a:solidFill>
                  <a:schemeClr val="tx1"/>
                </a:solidFill>
                <a:latin typeface="Georgia" charset="0"/>
                <a:ea typeface="ＭＳ Ｐゴシック" charset="-128"/>
              </a:defRPr>
            </a:lvl6pPr>
            <a:lvl7pPr marL="2971800" indent="-228600" eaLnBrk="0" fontAlgn="base" hangingPunct="0">
              <a:spcBef>
                <a:spcPct val="0"/>
              </a:spcBef>
              <a:spcAft>
                <a:spcPct val="0"/>
              </a:spcAft>
              <a:defRPr sz="1600">
                <a:solidFill>
                  <a:schemeClr val="tx1"/>
                </a:solidFill>
                <a:latin typeface="Georgia" charset="0"/>
                <a:ea typeface="ＭＳ Ｐゴシック" charset="-128"/>
              </a:defRPr>
            </a:lvl7pPr>
            <a:lvl8pPr marL="3429000" indent="-228600" eaLnBrk="0" fontAlgn="base" hangingPunct="0">
              <a:spcBef>
                <a:spcPct val="0"/>
              </a:spcBef>
              <a:spcAft>
                <a:spcPct val="0"/>
              </a:spcAft>
              <a:defRPr sz="1600">
                <a:solidFill>
                  <a:schemeClr val="tx1"/>
                </a:solidFill>
                <a:latin typeface="Georgia" charset="0"/>
                <a:ea typeface="ＭＳ Ｐゴシック" charset="-128"/>
              </a:defRPr>
            </a:lvl8pPr>
            <a:lvl9pPr marL="3886200" indent="-228600" eaLnBrk="0" fontAlgn="base" hangingPunct="0">
              <a:spcBef>
                <a:spcPct val="0"/>
              </a:spcBef>
              <a:spcAft>
                <a:spcPct val="0"/>
              </a:spcAft>
              <a:defRPr sz="1600">
                <a:solidFill>
                  <a:schemeClr val="tx1"/>
                </a:solidFill>
                <a:latin typeface="Georgia" charset="0"/>
                <a:ea typeface="ＭＳ Ｐゴシック" charset="-128"/>
              </a:defRPr>
            </a:lvl9pPr>
          </a:lstStyle>
          <a:p>
            <a:pPr algn="ctr"/>
            <a:r>
              <a:rPr lang="de-DE" altLang="de-DE" sz="1400" dirty="0">
                <a:solidFill>
                  <a:srgbClr val="009DD1"/>
                </a:solidFill>
                <a:latin typeface="+mj-lt"/>
              </a:rPr>
              <a:t>Früh zukünftige Führungskräfte fördern</a:t>
            </a:r>
            <a:endParaRPr lang="ca-ES" altLang="de-DE" sz="1400" dirty="0">
              <a:solidFill>
                <a:srgbClr val="009DD1"/>
              </a:solidFill>
              <a:latin typeface="+mj-lt"/>
            </a:endParaRPr>
          </a:p>
        </p:txBody>
      </p:sp>
      <p:sp>
        <p:nvSpPr>
          <p:cNvPr id="27663" name="Titel 1"/>
          <p:cNvSpPr>
            <a:spLocks noGrp="1"/>
          </p:cNvSpPr>
          <p:nvPr>
            <p:ph type="title"/>
          </p:nvPr>
        </p:nvSpPr>
        <p:spPr>
          <a:xfrm>
            <a:off x="2843808" y="409228"/>
            <a:ext cx="5832648" cy="660135"/>
          </a:xfrm>
        </p:spPr>
        <p:txBody>
          <a:bodyPr/>
          <a:lstStyle/>
          <a:p>
            <a:r>
              <a:rPr lang="de-DE" altLang="de-DE" b="1" dirty="0" smtClean="0">
                <a:latin typeface="+mj-lt"/>
              </a:rPr>
              <a:t>Handlungse</a:t>
            </a:r>
            <a:r>
              <a:rPr lang="de-DE" altLang="de-DE" sz="2400" b="1" dirty="0" smtClean="0">
                <a:latin typeface="+mj-lt"/>
              </a:rPr>
              <a:t>mpfehlungen </a:t>
            </a:r>
            <a:r>
              <a:rPr lang="de-DE" altLang="de-DE" sz="2400" b="1" dirty="0">
                <a:latin typeface="+mj-lt"/>
              </a:rPr>
              <a:t>an NPOs </a:t>
            </a:r>
            <a:endParaRPr lang="de-DE" altLang="de-DE" sz="2400" dirty="0">
              <a:latin typeface="+mj-lt"/>
            </a:endParaRPr>
          </a:p>
        </p:txBody>
      </p:sp>
    </p:spTree>
    <p:extLst>
      <p:ext uri="{BB962C8B-B14F-4D97-AF65-F5344CB8AC3E}">
        <p14:creationId xmlns:p14="http://schemas.microsoft.com/office/powerpoint/2010/main" val="25428645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FF0000"/>
                </a:solidFill>
                <a:latin typeface="Verdana"/>
                <a:cs typeface="Verdana"/>
              </a:rPr>
              <a:t>...ganz zu schweigen von </a:t>
            </a:r>
            <a:r>
              <a:rPr lang="de-DE" dirty="0">
                <a:solidFill>
                  <a:srgbClr val="FF0000"/>
                </a:solidFill>
              </a:rPr>
              <a:t/>
            </a:r>
            <a:br>
              <a:rPr lang="de-DE" dirty="0">
                <a:solidFill>
                  <a:srgbClr val="FF0000"/>
                </a:solidFill>
              </a:rPr>
            </a:br>
            <a:r>
              <a:rPr lang="de-DE" dirty="0"/>
              <a:t> </a:t>
            </a:r>
            <a:r>
              <a:rPr lang="de-DE" dirty="0" smtClean="0"/>
              <a:t>.....diesem Herrn ......</a:t>
            </a:r>
            <a:endParaRPr lang="de-DE" dirty="0"/>
          </a:p>
        </p:txBody>
      </p:sp>
      <p:sp>
        <p:nvSpPr>
          <p:cNvPr id="4" name="Fußzeilenplatzhalter 3"/>
          <p:cNvSpPr>
            <a:spLocks noGrp="1"/>
          </p:cNvSpPr>
          <p:nvPr>
            <p:ph type="ftr" sz="quarter" idx="10"/>
          </p:nvPr>
        </p:nvSpPr>
        <p:spPr/>
        <p:txBody>
          <a:bodyPr/>
          <a:lstStyle/>
          <a:p>
            <a:pPr>
              <a:defRPr/>
            </a:pPr>
            <a:r>
              <a:rPr lang="de-DE" smtClean="0"/>
              <a:t>Trends der Zivilgesellschaftsforschung</a:t>
            </a:r>
          </a:p>
          <a:p>
            <a:pPr>
              <a:defRPr/>
            </a:pPr>
            <a:endParaRPr lang="de-DE" dirty="0"/>
          </a:p>
        </p:txBody>
      </p:sp>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3</a:t>
            </a:fld>
            <a:endParaRPr lang="de-DE" dirty="0"/>
          </a:p>
        </p:txBody>
      </p:sp>
      <p:pic>
        <p:nvPicPr>
          <p:cNvPr id="8" name="Inhaltsplatzhalter 7" descr="image-1075393-860_poster_16x9-fxdj-1075393.jpg"/>
          <p:cNvPicPr>
            <a:picLocks noGrp="1" noChangeAspect="1"/>
          </p:cNvPicPr>
          <p:nvPr>
            <p:ph idx="1"/>
          </p:nvPr>
        </p:nvPicPr>
        <p:blipFill>
          <a:blip r:embed="rId2">
            <a:extLst>
              <a:ext uri="{28A0092B-C50C-407E-A947-70E740481C1C}">
                <a14:useLocalDpi xmlns:a14="http://schemas.microsoft.com/office/drawing/2010/main" val="0"/>
              </a:ext>
            </a:extLst>
          </a:blip>
          <a:srcRect t="14971" b="14971"/>
          <a:stretch>
            <a:fillRect/>
          </a:stretch>
        </p:blipFill>
        <p:spPr/>
      </p:pic>
    </p:spTree>
    <p:extLst>
      <p:ext uri="{BB962C8B-B14F-4D97-AF65-F5344CB8AC3E}">
        <p14:creationId xmlns:p14="http://schemas.microsoft.com/office/powerpoint/2010/main" val="9834222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67544" y="841276"/>
            <a:ext cx="7776864" cy="720080"/>
          </a:xfrm>
        </p:spPr>
        <p:txBody>
          <a:bodyPr/>
          <a:lstStyle/>
          <a:p>
            <a:r>
              <a:rPr lang="de-DE" sz="2800" b="1" dirty="0" smtClean="0">
                <a:solidFill>
                  <a:srgbClr val="009DD1"/>
                </a:solidFill>
                <a:latin typeface="Arial"/>
                <a:cs typeface="Arial"/>
              </a:rPr>
              <a:t>Handlungsempfehlungen an NPOs</a:t>
            </a:r>
            <a:r>
              <a:rPr lang="de-DE" sz="2800" dirty="0" smtClean="0">
                <a:solidFill>
                  <a:srgbClr val="009DD1"/>
                </a:solidFill>
                <a:latin typeface="Arial"/>
                <a:cs typeface="Arial"/>
              </a:rPr>
              <a:t>:</a:t>
            </a:r>
            <a:r>
              <a:rPr lang="de-DE" sz="2800" dirty="0" smtClean="0">
                <a:solidFill>
                  <a:srgbClr val="006E89"/>
                </a:solidFill>
                <a:latin typeface="Arial"/>
                <a:cs typeface="Arial"/>
              </a:rPr>
              <a:t> </a:t>
            </a:r>
            <a:endParaRPr lang="de-DE" sz="2800" dirty="0">
              <a:solidFill>
                <a:srgbClr val="006E89"/>
              </a:solidFill>
              <a:latin typeface="Arial"/>
              <a:cs typeface="Arial"/>
            </a:endParaRPr>
          </a:p>
        </p:txBody>
      </p:sp>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30</a:t>
            </a:fld>
            <a:endParaRPr lang="de-DE" dirty="0"/>
          </a:p>
        </p:txBody>
      </p:sp>
      <p:sp>
        <p:nvSpPr>
          <p:cNvPr id="4" name="Textfeld 3"/>
          <p:cNvSpPr txBox="1"/>
          <p:nvPr/>
        </p:nvSpPr>
        <p:spPr>
          <a:xfrm>
            <a:off x="395536" y="1705372"/>
            <a:ext cx="8480431" cy="3200877"/>
          </a:xfrm>
          <a:prstGeom prst="rect">
            <a:avLst/>
          </a:prstGeom>
          <a:noFill/>
        </p:spPr>
        <p:txBody>
          <a:bodyPr wrap="none" rtlCol="0">
            <a:spAutoFit/>
          </a:bodyPr>
          <a:lstStyle/>
          <a:p>
            <a:pPr marL="285750" indent="-285750">
              <a:lnSpc>
                <a:spcPts val="2760"/>
              </a:lnSpc>
              <a:buFont typeface="Arial"/>
              <a:buChar char="•"/>
            </a:pPr>
            <a:r>
              <a:rPr lang="de-DE" sz="1800" b="1" dirty="0">
                <a:solidFill>
                  <a:schemeClr val="bg1"/>
                </a:solidFill>
              </a:rPr>
              <a:t>a</a:t>
            </a:r>
            <a:r>
              <a:rPr lang="de-DE" sz="1800" b="1" dirty="0" smtClean="0">
                <a:solidFill>
                  <a:schemeClr val="bg1"/>
                </a:solidFill>
              </a:rPr>
              <a:t>uf struktureller Ebene:</a:t>
            </a:r>
            <a:r>
              <a:rPr lang="de-DE" sz="1800" dirty="0">
                <a:solidFill>
                  <a:schemeClr val="bg1"/>
                </a:solidFill>
              </a:rPr>
              <a:t> </a:t>
            </a:r>
            <a:r>
              <a:rPr lang="de-DE" sz="1800" dirty="0" smtClean="0">
                <a:solidFill>
                  <a:schemeClr val="bg1"/>
                </a:solidFill>
              </a:rPr>
              <a:t>                 </a:t>
            </a:r>
            <a:r>
              <a:rPr lang="de-DE" sz="1800" dirty="0" err="1" smtClean="0">
                <a:solidFill>
                  <a:schemeClr val="bg1"/>
                </a:solidFill>
              </a:rPr>
              <a:t>Governance</a:t>
            </a:r>
            <a:r>
              <a:rPr lang="de-DE" sz="1800" dirty="0" smtClean="0">
                <a:solidFill>
                  <a:schemeClr val="bg1"/>
                </a:solidFill>
              </a:rPr>
              <a:t> der Organisation</a:t>
            </a:r>
            <a:br>
              <a:rPr lang="de-DE" sz="1800" dirty="0" smtClean="0">
                <a:solidFill>
                  <a:schemeClr val="bg1"/>
                </a:solidFill>
              </a:rPr>
            </a:br>
            <a:r>
              <a:rPr lang="de-DE" sz="1800" dirty="0" smtClean="0">
                <a:solidFill>
                  <a:schemeClr val="bg1"/>
                </a:solidFill>
              </a:rPr>
              <a:t>- gendergerechte Besetzung der Gremien mit Personalverantwortung</a:t>
            </a:r>
            <a:br>
              <a:rPr lang="de-DE" sz="1800" dirty="0" smtClean="0">
                <a:solidFill>
                  <a:schemeClr val="bg1"/>
                </a:solidFill>
              </a:rPr>
            </a:br>
            <a:r>
              <a:rPr lang="de-DE" sz="1800" dirty="0" smtClean="0">
                <a:solidFill>
                  <a:schemeClr val="bg1"/>
                </a:solidFill>
              </a:rPr>
              <a:t>- Ausgestaltung hauptamtlicher Leitungspositionen unter Berücksichtigung von</a:t>
            </a:r>
            <a:br>
              <a:rPr lang="de-DE" sz="1800" dirty="0" smtClean="0">
                <a:solidFill>
                  <a:schemeClr val="bg1"/>
                </a:solidFill>
              </a:rPr>
            </a:br>
            <a:r>
              <a:rPr lang="de-DE" sz="1800" dirty="0" smtClean="0">
                <a:solidFill>
                  <a:schemeClr val="bg1"/>
                </a:solidFill>
              </a:rPr>
              <a:t>  Work-Life-Balance</a:t>
            </a:r>
          </a:p>
          <a:p>
            <a:pPr marL="285750" indent="-285750">
              <a:lnSpc>
                <a:spcPts val="2760"/>
              </a:lnSpc>
              <a:buFont typeface="Arial"/>
              <a:buChar char="•"/>
            </a:pPr>
            <a:r>
              <a:rPr lang="de-DE" sz="1800" b="1" dirty="0">
                <a:solidFill>
                  <a:schemeClr val="bg1"/>
                </a:solidFill>
              </a:rPr>
              <a:t>a</a:t>
            </a:r>
            <a:r>
              <a:rPr lang="de-DE" sz="1800" b="1" dirty="0" smtClean="0">
                <a:solidFill>
                  <a:schemeClr val="bg1"/>
                </a:solidFill>
              </a:rPr>
              <a:t>uf Verfahrens- und Prozessebene:                </a:t>
            </a:r>
            <a:r>
              <a:rPr lang="de-DE" sz="1800" dirty="0" smtClean="0">
                <a:solidFill>
                  <a:schemeClr val="bg1"/>
                </a:solidFill>
              </a:rPr>
              <a:t>weiche Maßnahmen</a:t>
            </a:r>
            <a:endParaRPr lang="de-DE" sz="1800" dirty="0">
              <a:solidFill>
                <a:schemeClr val="bg1"/>
              </a:solidFill>
            </a:endParaRPr>
          </a:p>
          <a:p>
            <a:pPr marL="360363" indent="-360363">
              <a:lnSpc>
                <a:spcPts val="2760"/>
              </a:lnSpc>
            </a:pPr>
            <a:r>
              <a:rPr lang="de-DE" sz="1800" dirty="0" smtClean="0">
                <a:solidFill>
                  <a:schemeClr val="bg1"/>
                </a:solidFill>
              </a:rPr>
              <a:t>      - Anerkennung von Frauen als „high </a:t>
            </a:r>
            <a:r>
              <a:rPr lang="de-DE" sz="1800" dirty="0" err="1" smtClean="0">
                <a:solidFill>
                  <a:schemeClr val="bg1"/>
                </a:solidFill>
              </a:rPr>
              <a:t>potentials</a:t>
            </a:r>
            <a:r>
              <a:rPr lang="de-DE" sz="1800" dirty="0" smtClean="0">
                <a:solidFill>
                  <a:schemeClr val="bg1"/>
                </a:solidFill>
              </a:rPr>
              <a:t>“ </a:t>
            </a:r>
            <a:r>
              <a:rPr lang="de-DE" sz="1800" dirty="0">
                <a:solidFill>
                  <a:schemeClr val="bg1"/>
                </a:solidFill>
              </a:rPr>
              <a:t/>
            </a:r>
            <a:br>
              <a:rPr lang="de-DE" sz="1800" dirty="0">
                <a:solidFill>
                  <a:schemeClr val="bg1"/>
                </a:solidFill>
              </a:rPr>
            </a:br>
            <a:r>
              <a:rPr lang="de-DE" sz="1800" dirty="0" smtClean="0">
                <a:solidFill>
                  <a:schemeClr val="bg1"/>
                </a:solidFill>
              </a:rPr>
              <a:t>- Unterstützung insb. in der Familienphase </a:t>
            </a:r>
            <a:br>
              <a:rPr lang="de-DE" sz="1800" dirty="0" smtClean="0">
                <a:solidFill>
                  <a:schemeClr val="bg1"/>
                </a:solidFill>
              </a:rPr>
            </a:br>
            <a:r>
              <a:rPr lang="de-DE" sz="1800" dirty="0" smtClean="0">
                <a:solidFill>
                  <a:schemeClr val="bg1"/>
                </a:solidFill>
              </a:rPr>
              <a:t>- Ermunterung und Unterstützung für den Schritt in die Führungsposition</a:t>
            </a:r>
          </a:p>
          <a:p>
            <a:pPr marL="285750" indent="-285750">
              <a:buFont typeface="Arial"/>
              <a:buChar char="•"/>
            </a:pPr>
            <a:endParaRPr lang="de-DE" sz="1800" dirty="0">
              <a:solidFill>
                <a:schemeClr val="bg1"/>
              </a:solidFill>
            </a:endParaRPr>
          </a:p>
        </p:txBody>
      </p:sp>
      <p:sp>
        <p:nvSpPr>
          <p:cNvPr id="9" name="Pfeil nach rechts 8"/>
          <p:cNvSpPr/>
          <p:nvPr/>
        </p:nvSpPr>
        <p:spPr bwMode="auto">
          <a:xfrm>
            <a:off x="3491880" y="1849388"/>
            <a:ext cx="864096"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p:txBody>
      </p:sp>
      <p:sp>
        <p:nvSpPr>
          <p:cNvPr id="10" name="Pfeil nach rechts 9"/>
          <p:cNvSpPr/>
          <p:nvPr/>
        </p:nvSpPr>
        <p:spPr bwMode="auto">
          <a:xfrm>
            <a:off x="4644008" y="3217540"/>
            <a:ext cx="864096"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6698926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31</a:t>
            </a:fld>
            <a:endParaRPr lang="de-DE" dirty="0"/>
          </a:p>
        </p:txBody>
      </p:sp>
      <p:sp>
        <p:nvSpPr>
          <p:cNvPr id="8" name="Titel 7"/>
          <p:cNvSpPr>
            <a:spLocks noGrp="1"/>
          </p:cNvSpPr>
          <p:nvPr>
            <p:ph type="title"/>
          </p:nvPr>
        </p:nvSpPr>
        <p:spPr>
          <a:xfrm>
            <a:off x="288032" y="714375"/>
            <a:ext cx="8604448" cy="835025"/>
          </a:xfrm>
        </p:spPr>
        <p:txBody>
          <a:bodyPr/>
          <a:lstStyle/>
          <a:p>
            <a:r>
              <a:rPr lang="de-DE" b="1" dirty="0" smtClean="0">
                <a:solidFill>
                  <a:srgbClr val="009DD1"/>
                </a:solidFill>
                <a:latin typeface="Arial"/>
                <a:cs typeface="Arial"/>
              </a:rPr>
              <a:t>Handlungsempfehlungen an NPOs</a:t>
            </a:r>
            <a:r>
              <a:rPr lang="de-DE" dirty="0" smtClean="0">
                <a:solidFill>
                  <a:srgbClr val="009DD1"/>
                </a:solidFill>
                <a:latin typeface="Arial"/>
                <a:cs typeface="Arial"/>
              </a:rPr>
              <a:t>:</a:t>
            </a:r>
            <a:r>
              <a:rPr lang="de-DE" dirty="0">
                <a:solidFill>
                  <a:srgbClr val="009DD1"/>
                </a:solidFill>
                <a:latin typeface="Arial"/>
                <a:cs typeface="Arial"/>
              </a:rPr>
              <a:t> </a:t>
            </a:r>
            <a:r>
              <a:rPr lang="de-DE" dirty="0" smtClean="0">
                <a:solidFill>
                  <a:srgbClr val="009DD1"/>
                </a:solidFill>
                <a:latin typeface="Arial"/>
                <a:cs typeface="Arial"/>
              </a:rPr>
              <a:t/>
            </a:r>
            <a:br>
              <a:rPr lang="de-DE" dirty="0" smtClean="0">
                <a:solidFill>
                  <a:srgbClr val="009DD1"/>
                </a:solidFill>
                <a:latin typeface="Arial"/>
                <a:cs typeface="Arial"/>
              </a:rPr>
            </a:br>
            <a:r>
              <a:rPr lang="de-DE" dirty="0" smtClean="0">
                <a:solidFill>
                  <a:srgbClr val="009DD1"/>
                </a:solidFill>
                <a:latin typeface="Arial"/>
                <a:cs typeface="Arial"/>
              </a:rPr>
              <a:t>					konkret und perspektivisch</a:t>
            </a:r>
            <a:endParaRPr lang="de-DE" dirty="0">
              <a:solidFill>
                <a:srgbClr val="009DD1"/>
              </a:solidFill>
            </a:endParaRPr>
          </a:p>
        </p:txBody>
      </p:sp>
      <p:sp>
        <p:nvSpPr>
          <p:cNvPr id="9" name="Textfeld 8"/>
          <p:cNvSpPr txBox="1"/>
          <p:nvPr/>
        </p:nvSpPr>
        <p:spPr>
          <a:xfrm>
            <a:off x="323528" y="1777380"/>
            <a:ext cx="8327921" cy="2664832"/>
          </a:xfrm>
          <a:prstGeom prst="rect">
            <a:avLst/>
          </a:prstGeom>
          <a:noFill/>
        </p:spPr>
        <p:txBody>
          <a:bodyPr wrap="none" rtlCol="0">
            <a:spAutoFit/>
          </a:bodyPr>
          <a:lstStyle/>
          <a:p>
            <a:pPr marL="285750" indent="-285750">
              <a:lnSpc>
                <a:spcPts val="2520"/>
              </a:lnSpc>
              <a:buFont typeface="Arial"/>
              <a:buChar char="•"/>
            </a:pPr>
            <a:r>
              <a:rPr lang="de-DE" sz="1600" dirty="0" smtClean="0">
                <a:solidFill>
                  <a:schemeClr val="bg1"/>
                </a:solidFill>
              </a:rPr>
              <a:t>Personalrekrutierungsverfahren sind generell und insbesondere für Führungskräfte</a:t>
            </a:r>
            <a:br>
              <a:rPr lang="de-DE" sz="1600" dirty="0" smtClean="0">
                <a:solidFill>
                  <a:schemeClr val="bg1"/>
                </a:solidFill>
              </a:rPr>
            </a:br>
            <a:r>
              <a:rPr lang="de-DE" sz="1600" dirty="0" smtClean="0">
                <a:solidFill>
                  <a:schemeClr val="bg1"/>
                </a:solidFill>
              </a:rPr>
              <a:t>offener und transparenter zu gestalten, z.B. durch Ausschreibungen.</a:t>
            </a:r>
          </a:p>
          <a:p>
            <a:pPr marL="285750" indent="-285750">
              <a:lnSpc>
                <a:spcPts val="2520"/>
              </a:lnSpc>
              <a:buFont typeface="Arial"/>
              <a:buChar char="•"/>
            </a:pPr>
            <a:r>
              <a:rPr lang="de-DE" sz="1600" dirty="0" smtClean="0">
                <a:solidFill>
                  <a:schemeClr val="bg1"/>
                </a:solidFill>
              </a:rPr>
              <a:t>Personalentwicklung ist als Organisationsaufgabe stärker zu strukturieren, </a:t>
            </a:r>
            <a:br>
              <a:rPr lang="de-DE" sz="1600" dirty="0" smtClean="0">
                <a:solidFill>
                  <a:schemeClr val="bg1"/>
                </a:solidFill>
              </a:rPr>
            </a:br>
            <a:r>
              <a:rPr lang="de-DE" sz="1600" dirty="0" smtClean="0">
                <a:solidFill>
                  <a:schemeClr val="bg1"/>
                </a:solidFill>
              </a:rPr>
              <a:t>gendersensibler zu gestalten und an den Anforderungen von Führungskräften zu </a:t>
            </a:r>
            <a:br>
              <a:rPr lang="de-DE" sz="1600" dirty="0" smtClean="0">
                <a:solidFill>
                  <a:schemeClr val="bg1"/>
                </a:solidFill>
              </a:rPr>
            </a:br>
            <a:r>
              <a:rPr lang="de-DE" sz="1600" dirty="0" smtClean="0">
                <a:solidFill>
                  <a:schemeClr val="bg1"/>
                </a:solidFill>
              </a:rPr>
              <a:t>orientieren.</a:t>
            </a:r>
          </a:p>
          <a:p>
            <a:pPr marL="285750" indent="-285750">
              <a:lnSpc>
                <a:spcPts val="2520"/>
              </a:lnSpc>
              <a:buFont typeface="Arial"/>
              <a:buChar char="•"/>
            </a:pPr>
            <a:r>
              <a:rPr lang="de-DE" sz="1600" dirty="0" smtClean="0">
                <a:solidFill>
                  <a:schemeClr val="bg1"/>
                </a:solidFill>
              </a:rPr>
              <a:t>Vereinbarkeit und Work-Life-Balance sind als zentrale Themen insbesondere auch des</a:t>
            </a:r>
            <a:br>
              <a:rPr lang="de-DE" sz="1600" dirty="0" smtClean="0">
                <a:solidFill>
                  <a:schemeClr val="bg1"/>
                </a:solidFill>
              </a:rPr>
            </a:br>
            <a:r>
              <a:rPr lang="de-DE" sz="1600" dirty="0" smtClean="0">
                <a:solidFill>
                  <a:schemeClr val="bg1"/>
                </a:solidFill>
              </a:rPr>
              <a:t>Führungspersonals anzuerkennen. Es sind zukunftsorientierte Lösungen, </a:t>
            </a:r>
            <a:r>
              <a:rPr lang="de-DE" sz="1600" dirty="0">
                <a:solidFill>
                  <a:schemeClr val="bg1"/>
                </a:solidFill>
              </a:rPr>
              <a:t/>
            </a:r>
            <a:br>
              <a:rPr lang="de-DE" sz="1600" dirty="0">
                <a:solidFill>
                  <a:schemeClr val="bg1"/>
                </a:solidFill>
              </a:rPr>
            </a:br>
            <a:r>
              <a:rPr lang="de-DE" sz="1600" dirty="0" smtClean="0">
                <a:solidFill>
                  <a:schemeClr val="bg1"/>
                </a:solidFill>
              </a:rPr>
              <a:t>z.B. Doppelspitzen, zu entwickeln und unterstützende Angebote vorzuhalten.</a:t>
            </a:r>
            <a:endParaRPr lang="de-DE" sz="1600" dirty="0">
              <a:solidFill>
                <a:schemeClr val="bg1"/>
              </a:solidFill>
            </a:endParaRPr>
          </a:p>
        </p:txBody>
      </p:sp>
    </p:spTree>
    <p:extLst>
      <p:ext uri="{BB962C8B-B14F-4D97-AF65-F5344CB8AC3E}">
        <p14:creationId xmlns:p14="http://schemas.microsoft.com/office/powerpoint/2010/main" val="1778595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788" y="870347"/>
            <a:ext cx="8759700" cy="835025"/>
          </a:xfrm>
        </p:spPr>
        <p:txBody>
          <a:bodyPr/>
          <a:lstStyle/>
          <a:p>
            <a:r>
              <a:rPr lang="de-DE" sz="2000" b="1" dirty="0" smtClean="0">
                <a:solidFill>
                  <a:schemeClr val="accent1"/>
                </a:solidFill>
                <a:latin typeface="Verdana"/>
                <a:cs typeface="Verdana"/>
              </a:rPr>
              <a:t>Handlungsempfehlung: </a:t>
            </a:r>
            <a:br>
              <a:rPr lang="de-DE" sz="2000" b="1" dirty="0" smtClean="0">
                <a:solidFill>
                  <a:schemeClr val="accent1"/>
                </a:solidFill>
                <a:latin typeface="Verdana"/>
                <a:cs typeface="Verdana"/>
              </a:rPr>
            </a:br>
            <a:r>
              <a:rPr lang="de-DE" sz="2000" b="1" dirty="0" smtClean="0">
                <a:latin typeface="Verdana"/>
                <a:cs typeface="Verdana"/>
              </a:rPr>
              <a:t>Personalentwicklung </a:t>
            </a:r>
            <a:r>
              <a:rPr lang="de-DE" sz="2000" b="1" dirty="0">
                <a:latin typeface="Verdana"/>
                <a:cs typeface="Verdana"/>
              </a:rPr>
              <a:t>in den Organisationen</a:t>
            </a:r>
          </a:p>
        </p:txBody>
      </p:sp>
      <p:sp>
        <p:nvSpPr>
          <p:cNvPr id="3" name="Inhaltsplatzhalter 2"/>
          <p:cNvSpPr>
            <a:spLocks noGrp="1"/>
          </p:cNvSpPr>
          <p:nvPr>
            <p:ph idx="1"/>
          </p:nvPr>
        </p:nvSpPr>
        <p:spPr>
          <a:xfrm>
            <a:off x="291918" y="1842473"/>
            <a:ext cx="8744578" cy="3319283"/>
          </a:xfrm>
        </p:spPr>
        <p:txBody>
          <a:bodyPr/>
          <a:lstStyle/>
          <a:p>
            <a:pPr marL="285750" indent="-285750">
              <a:lnSpc>
                <a:spcPct val="125000"/>
              </a:lnSpc>
            </a:pPr>
            <a:r>
              <a:rPr lang="de-DE" dirty="0" smtClean="0"/>
              <a:t>Bisher haben NPOs meist kein </a:t>
            </a:r>
            <a:r>
              <a:rPr lang="de-DE" dirty="0"/>
              <a:t>Konzept für Personalentwicklung, teilweise wird daran </a:t>
            </a:r>
            <a:r>
              <a:rPr lang="de-DE" dirty="0" smtClean="0"/>
              <a:t>gearbeitet. </a:t>
            </a:r>
            <a:endParaRPr lang="de-DE" dirty="0"/>
          </a:p>
          <a:p>
            <a:pPr marL="285750" indent="-285750">
              <a:spcBef>
                <a:spcPts val="1200"/>
              </a:spcBef>
            </a:pPr>
            <a:r>
              <a:rPr lang="de-DE" dirty="0" smtClean="0"/>
              <a:t>Die </a:t>
            </a:r>
            <a:r>
              <a:rPr lang="de-DE" dirty="0"/>
              <a:t>Mehrheit </a:t>
            </a:r>
            <a:r>
              <a:rPr lang="de-DE" dirty="0" smtClean="0"/>
              <a:t>hat </a:t>
            </a:r>
            <a:r>
              <a:rPr lang="de-DE" dirty="0"/>
              <a:t>keinen </a:t>
            </a:r>
            <a:r>
              <a:rPr lang="de-DE" dirty="0" err="1"/>
              <a:t>Diversity</a:t>
            </a:r>
            <a:r>
              <a:rPr lang="de-DE" dirty="0"/>
              <a:t>- </a:t>
            </a:r>
            <a:r>
              <a:rPr lang="de-DE" dirty="0" smtClean="0"/>
              <a:t>oder Gleichstellungsansatz.</a:t>
            </a:r>
            <a:br>
              <a:rPr lang="de-DE" dirty="0" smtClean="0"/>
            </a:br>
            <a:endParaRPr lang="de-DE" dirty="0"/>
          </a:p>
          <a:p>
            <a:pPr marL="285750" indent="-285750"/>
            <a:r>
              <a:rPr lang="de-DE" dirty="0" smtClean="0"/>
              <a:t>Wenige NPOs haben bisher spezifische Maßnahmen, wie </a:t>
            </a:r>
            <a:r>
              <a:rPr lang="de-DE" dirty="0"/>
              <a:t>z.B. </a:t>
            </a:r>
          </a:p>
          <a:p>
            <a:pPr marL="360362" lvl="1" indent="0">
              <a:buNone/>
            </a:pPr>
            <a:r>
              <a:rPr lang="de-DE" dirty="0" smtClean="0"/>
              <a:t>- Gleichstellungsberichte</a:t>
            </a:r>
            <a:br>
              <a:rPr lang="de-DE" dirty="0" smtClean="0"/>
            </a:br>
            <a:r>
              <a:rPr lang="de-DE" dirty="0" smtClean="0"/>
              <a:t>- Quotenregelungen</a:t>
            </a:r>
            <a:r>
              <a:rPr lang="de-DE" dirty="0"/>
              <a:t/>
            </a:r>
            <a:br>
              <a:rPr lang="de-DE" dirty="0"/>
            </a:br>
            <a:r>
              <a:rPr lang="de-DE" dirty="0" smtClean="0"/>
              <a:t>- </a:t>
            </a:r>
            <a:r>
              <a:rPr lang="de-DE" dirty="0"/>
              <a:t>Fortbildungen für </a:t>
            </a:r>
            <a:r>
              <a:rPr lang="de-DE" dirty="0" smtClean="0"/>
              <a:t>Führungskräfte</a:t>
            </a:r>
            <a:br>
              <a:rPr lang="de-DE" dirty="0" smtClean="0"/>
            </a:br>
            <a:r>
              <a:rPr lang="de-DE" dirty="0" smtClean="0"/>
              <a:t>- flexible Angebote der  Kinderbetreuung für Führungskräfte</a:t>
            </a:r>
            <a:endParaRPr lang="de-DE" dirty="0"/>
          </a:p>
        </p:txBody>
      </p:sp>
      <p:sp>
        <p:nvSpPr>
          <p:cNvPr id="4" name="Foliennummernplatzhalter 3"/>
          <p:cNvSpPr>
            <a:spLocks noGrp="1"/>
          </p:cNvSpPr>
          <p:nvPr>
            <p:ph type="sldNum" sz="quarter" idx="11"/>
          </p:nvPr>
        </p:nvSpPr>
        <p:spPr/>
        <p:txBody>
          <a:bodyPr/>
          <a:lstStyle/>
          <a:p>
            <a:fld id="{5B6925CF-4A13-4445-9810-DEF3378E58F9}" type="slidenum">
              <a:rPr lang="de-DE" altLang="de-DE" smtClean="0"/>
              <a:pPr/>
              <a:t>32</a:t>
            </a:fld>
            <a:endParaRPr lang="de-DE" altLang="de-DE"/>
          </a:p>
        </p:txBody>
      </p:sp>
    </p:spTree>
    <p:extLst>
      <p:ext uri="{BB962C8B-B14F-4D97-AF65-F5344CB8AC3E}">
        <p14:creationId xmlns:p14="http://schemas.microsoft.com/office/powerpoint/2010/main" val="136218761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3"/>
          <p:cNvSpPr>
            <a:spLocks noGrp="1"/>
          </p:cNvSpPr>
          <p:nvPr>
            <p:ph type="title"/>
          </p:nvPr>
        </p:nvSpPr>
        <p:spPr>
          <a:xfrm>
            <a:off x="323850" y="648229"/>
            <a:ext cx="8515350" cy="769111"/>
          </a:xfrm>
        </p:spPr>
        <p:txBody>
          <a:bodyPr/>
          <a:lstStyle/>
          <a:p>
            <a:r>
              <a:rPr lang="de-DE" dirty="0">
                <a:latin typeface="MetaNormal-Roman" charset="0"/>
                <a:ea typeface="ＭＳ Ｐゴシック" charset="0"/>
                <a:cs typeface="ＭＳ Ｐゴシック" charset="0"/>
              </a:rPr>
              <a:t/>
            </a:r>
            <a:br>
              <a:rPr lang="de-DE" dirty="0">
                <a:latin typeface="MetaNormal-Roman" charset="0"/>
                <a:ea typeface="ＭＳ Ｐゴシック" charset="0"/>
                <a:cs typeface="ＭＳ Ｐゴシック" charset="0"/>
              </a:rPr>
            </a:br>
            <a:r>
              <a:rPr lang="de-DE" b="1" dirty="0" smtClean="0">
                <a:latin typeface="MetaNormal-Roman" charset="0"/>
                <a:ea typeface="ＭＳ Ｐゴシック" charset="0"/>
                <a:cs typeface="ＭＳ Ｐゴシック" charset="0"/>
              </a:rPr>
              <a:t>Handlungsempfehlungen: Adressat </a:t>
            </a:r>
            <a:r>
              <a:rPr lang="de-DE" b="1" dirty="0" err="1" smtClean="0">
                <a:latin typeface="MetaNormal-Roman" charset="0"/>
                <a:ea typeface="ＭＳ Ｐゴシック" charset="0"/>
                <a:cs typeface="ＭＳ Ｐゴシック" charset="0"/>
              </a:rPr>
              <a:t>Mitarbeiter_innen</a:t>
            </a:r>
            <a:endParaRPr lang="ca-ES" sz="2400" b="1" dirty="0">
              <a:latin typeface="MetaNormal-Roman" charset="0"/>
              <a:ea typeface="ＭＳ Ｐゴシック" charset="0"/>
              <a:cs typeface="ＭＳ Ｐゴシック" charset="0"/>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89348"/>
            <a:ext cx="2087563" cy="173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Inhaltsplatzhalter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6" y="1477698"/>
            <a:ext cx="1655763"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Grafik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3361556"/>
            <a:ext cx="2160587"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Inhaltsplatzhalter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3610240"/>
            <a:ext cx="1970088" cy="123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hteck 7"/>
          <p:cNvSpPr>
            <a:spLocks noChangeArrowheads="1"/>
          </p:cNvSpPr>
          <p:nvPr/>
        </p:nvSpPr>
        <p:spPr bwMode="auto">
          <a:xfrm>
            <a:off x="539552" y="4657700"/>
            <a:ext cx="3118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de-DE" sz="1400" dirty="0">
                <a:solidFill>
                  <a:schemeClr val="accent1"/>
                </a:solidFill>
                <a:latin typeface="Verdana" charset="0"/>
                <a:cs typeface="Verdana" charset="0"/>
              </a:rPr>
              <a:t>Angebote nutzen und einfordern</a:t>
            </a:r>
          </a:p>
        </p:txBody>
      </p:sp>
      <p:sp>
        <p:nvSpPr>
          <p:cNvPr id="29703" name="Rechteck 8"/>
          <p:cNvSpPr>
            <a:spLocks noChangeArrowheads="1"/>
          </p:cNvSpPr>
          <p:nvPr/>
        </p:nvSpPr>
        <p:spPr bwMode="auto">
          <a:xfrm>
            <a:off x="909607" y="3217540"/>
            <a:ext cx="12861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de-DE" sz="1600" dirty="0">
                <a:solidFill>
                  <a:schemeClr val="accent1"/>
                </a:solidFill>
                <a:latin typeface="Verdana" charset="0"/>
                <a:cs typeface="Verdana" charset="0"/>
              </a:rPr>
              <a:t>Delegation</a:t>
            </a:r>
          </a:p>
        </p:txBody>
      </p:sp>
      <p:sp>
        <p:nvSpPr>
          <p:cNvPr id="29704" name="Rechteck 10"/>
          <p:cNvSpPr>
            <a:spLocks noChangeArrowheads="1"/>
          </p:cNvSpPr>
          <p:nvPr/>
        </p:nvSpPr>
        <p:spPr bwMode="auto">
          <a:xfrm>
            <a:off x="5126039" y="3346980"/>
            <a:ext cx="33666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400" dirty="0">
                <a:solidFill>
                  <a:schemeClr val="accent1"/>
                </a:solidFill>
                <a:latin typeface="Verdana" charset="0"/>
                <a:cs typeface="Verdana" charset="0"/>
              </a:rPr>
              <a:t>Mehr Mut, weniger Perfektionismus</a:t>
            </a:r>
            <a:endParaRPr lang="ca-ES" sz="1400" dirty="0">
              <a:solidFill>
                <a:schemeClr val="accent1"/>
              </a:solidFill>
              <a:latin typeface="Verdana" charset="0"/>
              <a:cs typeface="Verdana" charset="0"/>
            </a:endParaRPr>
          </a:p>
        </p:txBody>
      </p:sp>
      <p:sp>
        <p:nvSpPr>
          <p:cNvPr id="29705" name="Rechteck 11"/>
          <p:cNvSpPr>
            <a:spLocks noChangeArrowheads="1"/>
          </p:cNvSpPr>
          <p:nvPr/>
        </p:nvSpPr>
        <p:spPr bwMode="auto">
          <a:xfrm>
            <a:off x="4486035" y="4725459"/>
            <a:ext cx="38692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de-DE" sz="1400" dirty="0">
                <a:solidFill>
                  <a:schemeClr val="accent1"/>
                </a:solidFill>
                <a:latin typeface="Verdana" charset="0"/>
                <a:cs typeface="Verdana" charset="0"/>
              </a:rPr>
              <a:t>Vernetzen, Präsenz &amp; Fähigkeiten zeigen</a:t>
            </a:r>
            <a:endParaRPr lang="ca-ES" sz="1400" dirty="0">
              <a:solidFill>
                <a:schemeClr val="accent1"/>
              </a:solidFill>
              <a:latin typeface="Verdana" charset="0"/>
              <a:cs typeface="Verdana" charset="0"/>
            </a:endParaRPr>
          </a:p>
        </p:txBody>
      </p:sp>
    </p:spTree>
    <p:extLst>
      <p:ext uri="{BB962C8B-B14F-4D97-AF65-F5344CB8AC3E}">
        <p14:creationId xmlns:p14="http://schemas.microsoft.com/office/powerpoint/2010/main" val="21724586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34</a:t>
            </a:fld>
            <a:endParaRPr lang="de-DE" dirty="0"/>
          </a:p>
        </p:txBody>
      </p:sp>
      <p:sp>
        <p:nvSpPr>
          <p:cNvPr id="8" name="Titel 7"/>
          <p:cNvSpPr>
            <a:spLocks noGrp="1"/>
          </p:cNvSpPr>
          <p:nvPr>
            <p:ph type="title"/>
          </p:nvPr>
        </p:nvSpPr>
        <p:spPr>
          <a:xfrm>
            <a:off x="204788" y="481236"/>
            <a:ext cx="7996237" cy="835025"/>
          </a:xfrm>
        </p:spPr>
        <p:txBody>
          <a:bodyPr/>
          <a:lstStyle/>
          <a:p>
            <a:r>
              <a:rPr lang="de-DE" b="1" dirty="0" smtClean="0">
                <a:solidFill>
                  <a:srgbClr val="006E89"/>
                </a:solidFill>
                <a:latin typeface="Arial"/>
                <a:cs typeface="Arial"/>
              </a:rPr>
              <a:t>Handlungsempfehlungen an die </a:t>
            </a:r>
            <a:r>
              <a:rPr lang="de-DE" b="1" dirty="0" err="1" smtClean="0">
                <a:solidFill>
                  <a:srgbClr val="006E89"/>
                </a:solidFill>
                <a:latin typeface="Arial"/>
                <a:cs typeface="Arial"/>
              </a:rPr>
              <a:t>Mitarbeiter_innen</a:t>
            </a:r>
            <a:endParaRPr lang="de-DE" b="1" dirty="0"/>
          </a:p>
        </p:txBody>
      </p:sp>
      <p:sp>
        <p:nvSpPr>
          <p:cNvPr id="2" name="Textfeld 1"/>
          <p:cNvSpPr txBox="1"/>
          <p:nvPr/>
        </p:nvSpPr>
        <p:spPr>
          <a:xfrm>
            <a:off x="395536" y="1489348"/>
            <a:ext cx="8507457" cy="3416320"/>
          </a:xfrm>
          <a:prstGeom prst="rect">
            <a:avLst/>
          </a:prstGeom>
          <a:noFill/>
        </p:spPr>
        <p:txBody>
          <a:bodyPr wrap="none" rtlCol="0">
            <a:spAutoFit/>
          </a:bodyPr>
          <a:lstStyle/>
          <a:p>
            <a:pPr marL="285750" indent="-285750">
              <a:buFont typeface="Arial"/>
              <a:buChar char="•"/>
            </a:pPr>
            <a:r>
              <a:rPr lang="de-DE" sz="1800" dirty="0" smtClean="0">
                <a:solidFill>
                  <a:schemeClr val="bg1"/>
                </a:solidFill>
              </a:rPr>
              <a:t>Berufseinsteigerinnen sollten aktiver werden und bestehende Angebote nutzen</a:t>
            </a:r>
            <a:br>
              <a:rPr lang="de-DE" sz="1800" dirty="0" smtClean="0">
                <a:solidFill>
                  <a:schemeClr val="bg1"/>
                </a:solidFill>
              </a:rPr>
            </a:br>
            <a:r>
              <a:rPr lang="de-DE" sz="1800" dirty="0" smtClean="0">
                <a:solidFill>
                  <a:schemeClr val="bg1"/>
                </a:solidFill>
              </a:rPr>
              <a:t>oder diese einfordern, z.B.:</a:t>
            </a:r>
            <a:br>
              <a:rPr lang="de-DE" sz="1800" dirty="0" smtClean="0">
                <a:solidFill>
                  <a:schemeClr val="bg1"/>
                </a:solidFill>
              </a:rPr>
            </a:br>
            <a:r>
              <a:rPr lang="de-DE" sz="1800" dirty="0" smtClean="0">
                <a:solidFill>
                  <a:schemeClr val="bg1"/>
                </a:solidFill>
              </a:rPr>
              <a:t>- regelmäßige </a:t>
            </a:r>
            <a:r>
              <a:rPr lang="de-DE" sz="1800" dirty="0" err="1" smtClean="0">
                <a:solidFill>
                  <a:schemeClr val="bg1"/>
                </a:solidFill>
              </a:rPr>
              <a:t>Mitarbeiter_innengespräche</a:t>
            </a:r>
            <a:r>
              <a:rPr lang="de-DE" sz="1800" dirty="0" smtClean="0">
                <a:solidFill>
                  <a:schemeClr val="bg1"/>
                </a:solidFill>
              </a:rPr>
              <a:t>,</a:t>
            </a:r>
            <a:br>
              <a:rPr lang="de-DE" sz="1800" dirty="0" smtClean="0">
                <a:solidFill>
                  <a:schemeClr val="bg1"/>
                </a:solidFill>
              </a:rPr>
            </a:br>
            <a:r>
              <a:rPr lang="de-DE" sz="1800" dirty="0" smtClean="0">
                <a:solidFill>
                  <a:schemeClr val="bg1"/>
                </a:solidFill>
              </a:rPr>
              <a:t>- Weiterbildungsangebote,</a:t>
            </a:r>
            <a:br>
              <a:rPr lang="de-DE" sz="1800" dirty="0" smtClean="0">
                <a:solidFill>
                  <a:schemeClr val="bg1"/>
                </a:solidFill>
              </a:rPr>
            </a:br>
            <a:r>
              <a:rPr lang="de-DE" sz="1800" dirty="0" smtClean="0">
                <a:solidFill>
                  <a:schemeClr val="bg1"/>
                </a:solidFill>
              </a:rPr>
              <a:t>- Qualifizierungsprogramme,</a:t>
            </a:r>
            <a:br>
              <a:rPr lang="de-DE" sz="1800" dirty="0" smtClean="0">
                <a:solidFill>
                  <a:schemeClr val="bg1"/>
                </a:solidFill>
              </a:rPr>
            </a:br>
            <a:r>
              <a:rPr lang="de-DE" sz="1800" dirty="0" smtClean="0">
                <a:solidFill>
                  <a:schemeClr val="bg1"/>
                </a:solidFill>
              </a:rPr>
              <a:t>- </a:t>
            </a:r>
            <a:r>
              <a:rPr lang="de-DE" sz="1800" dirty="0" err="1" smtClean="0">
                <a:solidFill>
                  <a:schemeClr val="bg1"/>
                </a:solidFill>
              </a:rPr>
              <a:t>Mentoring</a:t>
            </a:r>
            <a:r>
              <a:rPr lang="de-DE" sz="1800" dirty="0" smtClean="0">
                <a:solidFill>
                  <a:schemeClr val="bg1"/>
                </a:solidFill>
              </a:rPr>
              <a:t> &amp; </a:t>
            </a:r>
            <a:r>
              <a:rPr lang="de-DE" sz="1800" dirty="0" err="1" smtClean="0">
                <a:solidFill>
                  <a:schemeClr val="bg1"/>
                </a:solidFill>
              </a:rPr>
              <a:t>Couching</a:t>
            </a:r>
            <a:r>
              <a:rPr lang="de-DE" sz="1800" dirty="0" smtClean="0">
                <a:solidFill>
                  <a:schemeClr val="bg1"/>
                </a:solidFill>
              </a:rPr>
              <a:t>,</a:t>
            </a:r>
            <a:br>
              <a:rPr lang="de-DE" sz="1800" dirty="0" smtClean="0">
                <a:solidFill>
                  <a:schemeClr val="bg1"/>
                </a:solidFill>
              </a:rPr>
            </a:br>
            <a:r>
              <a:rPr lang="de-DE" sz="1800" dirty="0" smtClean="0">
                <a:solidFill>
                  <a:schemeClr val="bg1"/>
                </a:solidFill>
              </a:rPr>
              <a:t>- Einbindung in Netzwerke.</a:t>
            </a:r>
          </a:p>
          <a:p>
            <a:r>
              <a:rPr lang="de-DE" sz="1800" dirty="0" smtClean="0">
                <a:solidFill>
                  <a:schemeClr val="bg1"/>
                </a:solidFill>
              </a:rPr>
              <a:t> </a:t>
            </a:r>
          </a:p>
          <a:p>
            <a:pPr marL="285750" indent="-285750">
              <a:buFont typeface="Arial"/>
              <a:buChar char="•"/>
            </a:pPr>
            <a:r>
              <a:rPr lang="de-DE" sz="1800" dirty="0" smtClean="0">
                <a:solidFill>
                  <a:schemeClr val="bg1"/>
                </a:solidFill>
              </a:rPr>
              <a:t>Mehr Selbstbewusstsein ist angesagt:</a:t>
            </a:r>
            <a:br>
              <a:rPr lang="de-DE" sz="1800" dirty="0" smtClean="0">
                <a:solidFill>
                  <a:schemeClr val="bg1"/>
                </a:solidFill>
              </a:rPr>
            </a:br>
            <a:r>
              <a:rPr lang="de-DE" sz="1800" dirty="0" smtClean="0">
                <a:solidFill>
                  <a:schemeClr val="bg1"/>
                </a:solidFill>
              </a:rPr>
              <a:t>- Frauen müssen mehr delegieren.</a:t>
            </a:r>
            <a:br>
              <a:rPr lang="de-DE" sz="1800" dirty="0" smtClean="0">
                <a:solidFill>
                  <a:schemeClr val="bg1"/>
                </a:solidFill>
              </a:rPr>
            </a:br>
            <a:r>
              <a:rPr lang="de-DE" sz="1800" dirty="0" smtClean="0">
                <a:solidFill>
                  <a:schemeClr val="bg1"/>
                </a:solidFill>
              </a:rPr>
              <a:t>- Sie dürfen sich nicht im Klein-Klein verlieren.</a:t>
            </a:r>
            <a:r>
              <a:rPr lang="de-DE" sz="1800" dirty="0">
                <a:solidFill>
                  <a:schemeClr val="bg1"/>
                </a:solidFill>
              </a:rPr>
              <a:t/>
            </a:r>
            <a:br>
              <a:rPr lang="de-DE" sz="1800" dirty="0">
                <a:solidFill>
                  <a:schemeClr val="bg1"/>
                </a:solidFill>
              </a:rPr>
            </a:br>
            <a:r>
              <a:rPr lang="de-DE" sz="1800" dirty="0" smtClean="0">
                <a:solidFill>
                  <a:schemeClr val="bg1"/>
                </a:solidFill>
              </a:rPr>
              <a:t>- Angebote und Chancen sind auch zu nutzen. </a:t>
            </a:r>
            <a:endParaRPr lang="de-DE" sz="1800" dirty="0">
              <a:solidFill>
                <a:schemeClr val="bg1"/>
              </a:solidFill>
            </a:endParaRPr>
          </a:p>
        </p:txBody>
      </p:sp>
      <p:pic>
        <p:nvPicPr>
          <p:cNvPr id="6" name="Inhaltsplatzhalter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182" y="2718990"/>
            <a:ext cx="2160000" cy="22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3631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35</a:t>
            </a:fld>
            <a:endParaRPr lang="de-DE" dirty="0"/>
          </a:p>
        </p:txBody>
      </p:sp>
      <p:sp>
        <p:nvSpPr>
          <p:cNvPr id="8" name="Titel 7"/>
          <p:cNvSpPr>
            <a:spLocks noGrp="1"/>
          </p:cNvSpPr>
          <p:nvPr>
            <p:ph type="title"/>
          </p:nvPr>
        </p:nvSpPr>
        <p:spPr>
          <a:xfrm>
            <a:off x="536203" y="841276"/>
            <a:ext cx="7996237" cy="1195065"/>
          </a:xfrm>
        </p:spPr>
        <p:txBody>
          <a:bodyPr/>
          <a:lstStyle/>
          <a:p>
            <a:r>
              <a:rPr lang="de-DE" sz="1600" i="1" dirty="0" smtClean="0">
                <a:solidFill>
                  <a:srgbClr val="660066"/>
                </a:solidFill>
              </a:rPr>
              <a:t>„Hätten wir hier nicht die Frauenquote, wäre ich vielleicht nie dahin gekommen ... Weil diese Quote innerhalb der ganzen Organisation gilt (...), gibt es auch immer die Möglichkeit, Nachwuchs und Nachschub zu generieren“!</a:t>
            </a:r>
            <a:endParaRPr lang="de-DE" sz="1600" i="1" dirty="0">
              <a:solidFill>
                <a:srgbClr val="660066"/>
              </a:solidFill>
            </a:endParaRPr>
          </a:p>
        </p:txBody>
      </p:sp>
      <p:pic>
        <p:nvPicPr>
          <p:cNvPr id="4" name="Bild 3" descr="glückliche-frauengruppe-die-daumen-hochhält-3304221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921396"/>
            <a:ext cx="3962400" cy="2916936"/>
          </a:xfrm>
          <a:prstGeom prst="rect">
            <a:avLst/>
          </a:prstGeom>
        </p:spPr>
      </p:pic>
      <p:sp>
        <p:nvSpPr>
          <p:cNvPr id="3" name="Textfeld 2"/>
          <p:cNvSpPr txBox="1"/>
          <p:nvPr/>
        </p:nvSpPr>
        <p:spPr>
          <a:xfrm flipH="1">
            <a:off x="2267744" y="4441676"/>
            <a:ext cx="4032448" cy="533673"/>
          </a:xfrm>
          <a:prstGeom prst="rect">
            <a:avLst/>
          </a:prstGeom>
          <a:solidFill>
            <a:schemeClr val="tx1"/>
          </a:solidFill>
        </p:spPr>
        <p:txBody>
          <a:bodyPr wrap="square" rtlCol="0">
            <a:spAutoFit/>
          </a:bodyPr>
          <a:lstStyle/>
          <a:p>
            <a:endParaRPr lang="de-DE" dirty="0"/>
          </a:p>
        </p:txBody>
      </p:sp>
      <p:sp>
        <p:nvSpPr>
          <p:cNvPr id="2" name="Textfeld 1"/>
          <p:cNvSpPr txBox="1"/>
          <p:nvPr/>
        </p:nvSpPr>
        <p:spPr>
          <a:xfrm>
            <a:off x="2195736" y="4484067"/>
            <a:ext cx="5174013" cy="461665"/>
          </a:xfrm>
          <a:prstGeom prst="rect">
            <a:avLst/>
          </a:prstGeom>
          <a:noFill/>
        </p:spPr>
        <p:txBody>
          <a:bodyPr wrap="none" rtlCol="0">
            <a:spAutoFit/>
          </a:bodyPr>
          <a:lstStyle/>
          <a:p>
            <a:r>
              <a:rPr lang="de-DE" dirty="0" smtClean="0">
                <a:solidFill>
                  <a:schemeClr val="bg1"/>
                </a:solidFill>
              </a:rPr>
              <a:t>Vielen Dank für Ihre Aufmerksamkeit</a:t>
            </a:r>
            <a:endParaRPr lang="de-DE" dirty="0">
              <a:solidFill>
                <a:schemeClr val="bg1"/>
              </a:solidFill>
            </a:endParaRPr>
          </a:p>
        </p:txBody>
      </p:sp>
    </p:spTree>
    <p:extLst>
      <p:ext uri="{BB962C8B-B14F-4D97-AF65-F5344CB8AC3E}">
        <p14:creationId xmlns:p14="http://schemas.microsoft.com/office/powerpoint/2010/main" val="362136312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789" y="1662435"/>
            <a:ext cx="5591348" cy="835025"/>
          </a:xfrm>
        </p:spPr>
        <p:txBody>
          <a:bodyPr/>
          <a:lstStyle/>
          <a:p>
            <a:r>
              <a:rPr lang="de-DE" dirty="0">
                <a:solidFill>
                  <a:schemeClr val="accent1">
                    <a:lumMod val="75000"/>
                  </a:schemeClr>
                </a:solidFill>
              </a:rPr>
              <a:t>Zum Nachlesen &amp; nachschlagen</a:t>
            </a:r>
            <a:br>
              <a:rPr lang="de-DE" dirty="0">
                <a:solidFill>
                  <a:schemeClr val="accent1">
                    <a:lumMod val="75000"/>
                  </a:schemeClr>
                </a:solidFill>
              </a:rPr>
            </a:br>
            <a:endParaRPr lang="de-DE" dirty="0"/>
          </a:p>
        </p:txBody>
      </p:sp>
      <p:sp>
        <p:nvSpPr>
          <p:cNvPr id="3" name="Fußzeilenplatzhalter 2"/>
          <p:cNvSpPr>
            <a:spLocks noGrp="1"/>
          </p:cNvSpPr>
          <p:nvPr>
            <p:ph type="ftr" sz="quarter" idx="10"/>
          </p:nvPr>
        </p:nvSpPr>
        <p:spPr/>
        <p:txBody>
          <a:bodyPr/>
          <a:lstStyle/>
          <a:p>
            <a:pPr>
              <a:defRPr/>
            </a:pPr>
            <a:r>
              <a:rPr lang="de-DE" smtClean="0"/>
              <a:t>Trends der Zivilgesellschaftsforschung</a:t>
            </a:r>
            <a:endParaRPr lang="de-DE" dirty="0"/>
          </a:p>
        </p:txBody>
      </p:sp>
      <p:sp>
        <p:nvSpPr>
          <p:cNvPr id="4" name="Foliennummernplatzhalter 3"/>
          <p:cNvSpPr>
            <a:spLocks noGrp="1"/>
          </p:cNvSpPr>
          <p:nvPr>
            <p:ph type="sldNum" sz="quarter" idx="11"/>
          </p:nvPr>
        </p:nvSpPr>
        <p:spPr/>
        <p:txBody>
          <a:bodyPr/>
          <a:lstStyle/>
          <a:p>
            <a:pPr>
              <a:defRPr/>
            </a:pPr>
            <a:fld id="{6BC96E4F-1BD7-47FD-BA49-7AFB0FD29B65}" type="slidenum">
              <a:rPr lang="de-DE" smtClean="0"/>
              <a:pPr>
                <a:defRPr/>
              </a:pPr>
              <a:t>36</a:t>
            </a:fld>
            <a:endParaRPr lang="de-DE" dirty="0"/>
          </a:p>
        </p:txBody>
      </p:sp>
      <p:pic>
        <p:nvPicPr>
          <p:cNvPr id="5" name="Bild 4" descr="Cov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882" y="-22324"/>
            <a:ext cx="4034118" cy="5715000"/>
          </a:xfrm>
          <a:prstGeom prst="rect">
            <a:avLst/>
          </a:prstGeom>
        </p:spPr>
      </p:pic>
      <p:sp>
        <p:nvSpPr>
          <p:cNvPr id="6" name="Textfeld 5"/>
          <p:cNvSpPr txBox="1"/>
          <p:nvPr/>
        </p:nvSpPr>
        <p:spPr>
          <a:xfrm>
            <a:off x="251520" y="3073524"/>
            <a:ext cx="5400600" cy="830997"/>
          </a:xfrm>
          <a:prstGeom prst="rect">
            <a:avLst/>
          </a:prstGeom>
          <a:noFill/>
        </p:spPr>
        <p:txBody>
          <a:bodyPr wrap="square" rtlCol="0">
            <a:spAutoFit/>
          </a:bodyPr>
          <a:lstStyle/>
          <a:p>
            <a:r>
              <a:rPr lang="de-DE" dirty="0" smtClean="0">
                <a:solidFill>
                  <a:schemeClr val="accent1"/>
                </a:solidFill>
              </a:rPr>
              <a:t>https</a:t>
            </a:r>
            <a:r>
              <a:rPr lang="de-DE" dirty="0">
                <a:solidFill>
                  <a:schemeClr val="accent1"/>
                </a:solidFill>
              </a:rPr>
              <a:t>://</a:t>
            </a:r>
            <a:r>
              <a:rPr lang="de-DE" dirty="0" err="1">
                <a:solidFill>
                  <a:schemeClr val="accent1"/>
                </a:solidFill>
              </a:rPr>
              <a:t>www.uni-muenster.de</a:t>
            </a:r>
            <a:r>
              <a:rPr lang="de-DE" dirty="0">
                <a:solidFill>
                  <a:schemeClr val="accent1"/>
                </a:solidFill>
              </a:rPr>
              <a:t>/</a:t>
            </a:r>
            <a:r>
              <a:rPr lang="de-DE" dirty="0" err="1">
                <a:solidFill>
                  <a:schemeClr val="accent1"/>
                </a:solidFill>
              </a:rPr>
              <a:t>IfPol</a:t>
            </a:r>
            <a:r>
              <a:rPr lang="de-DE" dirty="0">
                <a:solidFill>
                  <a:schemeClr val="accent1"/>
                </a:solidFill>
              </a:rPr>
              <a:t>/forschen/</a:t>
            </a:r>
            <a:r>
              <a:rPr lang="de-DE" dirty="0" err="1">
                <a:solidFill>
                  <a:schemeClr val="accent1"/>
                </a:solidFill>
              </a:rPr>
              <a:t>publikationen</a:t>
            </a:r>
            <a:r>
              <a:rPr lang="de-DE" dirty="0">
                <a:solidFill>
                  <a:schemeClr val="accent1"/>
                </a:solidFill>
              </a:rPr>
              <a:t>/</a:t>
            </a:r>
            <a:r>
              <a:rPr lang="de-DE" dirty="0" err="1">
                <a:solidFill>
                  <a:schemeClr val="accent1"/>
                </a:solidFill>
              </a:rPr>
              <a:t>index.html</a:t>
            </a:r>
            <a:endParaRPr lang="de-DE" dirty="0">
              <a:solidFill>
                <a:schemeClr val="accent1"/>
              </a:solidFill>
            </a:endParaRPr>
          </a:p>
        </p:txBody>
      </p:sp>
    </p:spTree>
    <p:extLst>
      <p:ext uri="{BB962C8B-B14F-4D97-AF65-F5344CB8AC3E}">
        <p14:creationId xmlns:p14="http://schemas.microsoft.com/office/powerpoint/2010/main" val="6460836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3966691"/>
            <a:ext cx="5591348" cy="835025"/>
          </a:xfrm>
        </p:spPr>
        <p:txBody>
          <a:bodyPr/>
          <a:lstStyle/>
          <a:p>
            <a:r>
              <a:rPr lang="de-DE" sz="1800" dirty="0">
                <a:solidFill>
                  <a:srgbClr val="00769D"/>
                </a:solidFill>
              </a:rPr>
              <a:t>https://</a:t>
            </a:r>
            <a:r>
              <a:rPr lang="de-DE" sz="1800" dirty="0" err="1">
                <a:solidFill>
                  <a:srgbClr val="00769D"/>
                </a:solidFill>
              </a:rPr>
              <a:t>www.uni-muenster.de</a:t>
            </a:r>
            <a:r>
              <a:rPr lang="de-DE" sz="1800" dirty="0">
                <a:solidFill>
                  <a:srgbClr val="00769D"/>
                </a:solidFill>
              </a:rPr>
              <a:t>/</a:t>
            </a:r>
            <a:r>
              <a:rPr lang="de-DE" sz="1800" dirty="0" err="1">
                <a:solidFill>
                  <a:srgbClr val="00769D"/>
                </a:solidFill>
              </a:rPr>
              <a:t>imperia</a:t>
            </a:r>
            <a:r>
              <a:rPr lang="de-DE" sz="1800" dirty="0">
                <a:solidFill>
                  <a:srgbClr val="00769D"/>
                </a:solidFill>
              </a:rPr>
              <a:t>/md/</a:t>
            </a:r>
            <a:r>
              <a:rPr lang="de-DE" sz="1800" dirty="0" err="1">
                <a:solidFill>
                  <a:srgbClr val="00769D"/>
                </a:solidFill>
              </a:rPr>
              <a:t>content</a:t>
            </a:r>
            <a:r>
              <a:rPr lang="de-DE" sz="1800" dirty="0">
                <a:solidFill>
                  <a:srgbClr val="00769D"/>
                </a:solidFill>
              </a:rPr>
              <a:t>/</a:t>
            </a:r>
            <a:r>
              <a:rPr lang="de-DE" sz="1800" dirty="0" err="1">
                <a:solidFill>
                  <a:srgbClr val="00769D"/>
                </a:solidFill>
              </a:rPr>
              <a:t>ifpol</a:t>
            </a:r>
            <a:r>
              <a:rPr lang="de-DE" sz="1800" dirty="0">
                <a:solidFill>
                  <a:srgbClr val="00769D"/>
                </a:solidFill>
              </a:rPr>
              <a:t>/</a:t>
            </a:r>
            <a:r>
              <a:rPr lang="de-DE" sz="1800" dirty="0" err="1">
                <a:solidFill>
                  <a:srgbClr val="00769D"/>
                </a:solidFill>
              </a:rPr>
              <a:t>mitarbeiter</a:t>
            </a:r>
            <a:r>
              <a:rPr lang="de-DE" sz="1800" dirty="0">
                <a:solidFill>
                  <a:srgbClr val="00769D"/>
                </a:solidFill>
              </a:rPr>
              <a:t>/</a:t>
            </a:r>
            <a:r>
              <a:rPr lang="de-DE" sz="1800" dirty="0" err="1">
                <a:solidFill>
                  <a:srgbClr val="00769D"/>
                </a:solidFill>
              </a:rPr>
              <a:t>zimmer</a:t>
            </a:r>
            <a:r>
              <a:rPr lang="de-DE" sz="1800" dirty="0">
                <a:solidFill>
                  <a:srgbClr val="00769D"/>
                </a:solidFill>
              </a:rPr>
              <a:t>/_</a:t>
            </a:r>
            <a:r>
              <a:rPr lang="de-DE" sz="1800" dirty="0" err="1">
                <a:solidFill>
                  <a:srgbClr val="00769D"/>
                </a:solidFill>
              </a:rPr>
              <a:t>nonprofitfrauen_online.pdf</a:t>
            </a:r>
            <a:endParaRPr lang="de-DE" sz="1800" dirty="0">
              <a:solidFill>
                <a:srgbClr val="00769D"/>
              </a:solidFill>
            </a:endParaRPr>
          </a:p>
        </p:txBody>
      </p:sp>
      <p:sp>
        <p:nvSpPr>
          <p:cNvPr id="3" name="Fußzeilenplatzhalter 2"/>
          <p:cNvSpPr>
            <a:spLocks noGrp="1"/>
          </p:cNvSpPr>
          <p:nvPr>
            <p:ph type="ftr" sz="quarter" idx="10"/>
          </p:nvPr>
        </p:nvSpPr>
        <p:spPr/>
        <p:txBody>
          <a:bodyPr/>
          <a:lstStyle/>
          <a:p>
            <a:pPr>
              <a:defRPr/>
            </a:pPr>
            <a:r>
              <a:rPr lang="de-DE" smtClean="0"/>
              <a:t>Trends der Zivilgesellschaftsforschung</a:t>
            </a:r>
            <a:endParaRPr lang="de-DE" dirty="0"/>
          </a:p>
        </p:txBody>
      </p:sp>
      <p:sp>
        <p:nvSpPr>
          <p:cNvPr id="4" name="Foliennummernplatzhalter 3"/>
          <p:cNvSpPr>
            <a:spLocks noGrp="1"/>
          </p:cNvSpPr>
          <p:nvPr>
            <p:ph type="sldNum" sz="quarter" idx="11"/>
          </p:nvPr>
        </p:nvSpPr>
        <p:spPr/>
        <p:txBody>
          <a:bodyPr/>
          <a:lstStyle/>
          <a:p>
            <a:pPr>
              <a:defRPr/>
            </a:pPr>
            <a:fld id="{6BC96E4F-1BD7-47FD-BA49-7AFB0FD29B65}" type="slidenum">
              <a:rPr lang="de-DE" smtClean="0"/>
              <a:pPr>
                <a:defRPr/>
              </a:pPr>
              <a:t>4</a:t>
            </a:fld>
            <a:endParaRPr lang="de-DE" dirty="0"/>
          </a:p>
        </p:txBody>
      </p:sp>
      <p:pic>
        <p:nvPicPr>
          <p:cNvPr id="5" name="Bild 4" descr="Cov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882" y="-22324"/>
            <a:ext cx="4034118" cy="5715000"/>
          </a:xfrm>
          <a:prstGeom prst="rect">
            <a:avLst/>
          </a:prstGeom>
        </p:spPr>
      </p:pic>
      <p:sp>
        <p:nvSpPr>
          <p:cNvPr id="7" name="Textfeld 6"/>
          <p:cNvSpPr txBox="1"/>
          <p:nvPr/>
        </p:nvSpPr>
        <p:spPr>
          <a:xfrm>
            <a:off x="395536" y="1503864"/>
            <a:ext cx="4970882" cy="1569660"/>
          </a:xfrm>
          <a:prstGeom prst="rect">
            <a:avLst/>
          </a:prstGeom>
          <a:noFill/>
        </p:spPr>
        <p:txBody>
          <a:bodyPr wrap="none" rtlCol="0">
            <a:spAutoFit/>
          </a:bodyPr>
          <a:lstStyle/>
          <a:p>
            <a:r>
              <a:rPr lang="de-DE" dirty="0" smtClean="0">
                <a:solidFill>
                  <a:schemeClr val="accent1">
                    <a:lumMod val="75000"/>
                  </a:schemeClr>
                </a:solidFill>
              </a:rPr>
              <a:t>Anlass genug, Arbeitssituation und</a:t>
            </a:r>
          </a:p>
          <a:p>
            <a:r>
              <a:rPr lang="de-DE" dirty="0" smtClean="0">
                <a:solidFill>
                  <a:schemeClr val="accent1">
                    <a:lumMod val="75000"/>
                  </a:schemeClr>
                </a:solidFill>
              </a:rPr>
              <a:t>Karrierechancen von Frauen näher </a:t>
            </a:r>
          </a:p>
          <a:p>
            <a:r>
              <a:rPr lang="de-DE" dirty="0" smtClean="0">
                <a:solidFill>
                  <a:schemeClr val="accent1">
                    <a:lumMod val="75000"/>
                  </a:schemeClr>
                </a:solidFill>
              </a:rPr>
              <a:t>zu betrachten</a:t>
            </a:r>
          </a:p>
          <a:p>
            <a:endParaRPr lang="de-DE" dirty="0">
              <a:solidFill>
                <a:schemeClr val="accent1">
                  <a:lumMod val="75000"/>
                </a:schemeClr>
              </a:solidFill>
            </a:endParaRPr>
          </a:p>
        </p:txBody>
      </p:sp>
    </p:spTree>
    <p:extLst>
      <p:ext uri="{BB962C8B-B14F-4D97-AF65-F5344CB8AC3E}">
        <p14:creationId xmlns:p14="http://schemas.microsoft.com/office/powerpoint/2010/main" val="23188484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p:cNvSpPr>
            <a:spLocks noGrp="1"/>
          </p:cNvSpPr>
          <p:nvPr>
            <p:ph idx="1"/>
          </p:nvPr>
        </p:nvSpPr>
        <p:spPr>
          <a:xfrm>
            <a:off x="539552" y="1705372"/>
            <a:ext cx="7632700" cy="2999053"/>
          </a:xfrm>
        </p:spPr>
        <p:txBody>
          <a:bodyPr/>
          <a:lstStyle/>
          <a:p>
            <a:pPr marL="0" indent="0">
              <a:lnSpc>
                <a:spcPct val="150000"/>
              </a:lnSpc>
              <a:buNone/>
            </a:pPr>
            <a:r>
              <a:rPr lang="de-DE" dirty="0">
                <a:latin typeface="+mj-lt"/>
                <a:ea typeface="ＭＳ Ｐゴシック" charset="0"/>
                <a:cs typeface="Verdana" charset="0"/>
              </a:rPr>
              <a:t>Das Thema ist relevant, </a:t>
            </a:r>
            <a:r>
              <a:rPr lang="de-DE" dirty="0" smtClean="0">
                <a:latin typeface="+mj-lt"/>
                <a:ea typeface="ＭＳ Ｐゴシック" charset="0"/>
                <a:cs typeface="Verdana" charset="0"/>
              </a:rPr>
              <a:t>da:</a:t>
            </a:r>
          </a:p>
          <a:p>
            <a:pPr marL="273050" indent="-273050">
              <a:lnSpc>
                <a:spcPct val="150000"/>
              </a:lnSpc>
              <a:buNone/>
            </a:pPr>
            <a:r>
              <a:rPr lang="de-DE" dirty="0" smtClean="0">
                <a:latin typeface="+mj-lt"/>
                <a:ea typeface="ＭＳ Ｐゴシック" charset="0"/>
                <a:cs typeface="Verdana" charset="0"/>
              </a:rPr>
              <a:t>-	ein </a:t>
            </a:r>
            <a:r>
              <a:rPr lang="de-DE" dirty="0">
                <a:latin typeface="+mj-lt"/>
                <a:ea typeface="ＭＳ Ｐゴシック" charset="0"/>
                <a:cs typeface="Verdana" charset="0"/>
              </a:rPr>
              <a:t>Generationenwechsel in Aussicht steht oder bereits in vollem Gange ist: </a:t>
            </a:r>
            <a:r>
              <a:rPr lang="de-DE" dirty="0" smtClean="0">
                <a:latin typeface="+mj-lt"/>
                <a:ea typeface="ＭＳ Ｐゴシック" charset="0"/>
                <a:cs typeface="Verdana" charset="0"/>
              </a:rPr>
              <a:t/>
            </a:r>
            <a:br>
              <a:rPr lang="de-DE" dirty="0" smtClean="0">
                <a:latin typeface="+mj-lt"/>
                <a:ea typeface="ＭＳ Ｐゴシック" charset="0"/>
                <a:cs typeface="Verdana" charset="0"/>
              </a:rPr>
            </a:br>
            <a:r>
              <a:rPr lang="de-DE" dirty="0" smtClean="0">
                <a:latin typeface="+mj-lt"/>
                <a:ea typeface="ＭＳ Ｐゴシック" charset="0"/>
                <a:cs typeface="Verdana" charset="0"/>
              </a:rPr>
              <a:t>Die </a:t>
            </a:r>
            <a:r>
              <a:rPr lang="de-DE" dirty="0">
                <a:latin typeface="+mj-lt"/>
                <a:ea typeface="ＭＳ Ｐゴシック" charset="0"/>
                <a:cs typeface="Verdana" charset="0"/>
              </a:rPr>
              <a:t>Babyboomers gehen in </a:t>
            </a:r>
            <a:r>
              <a:rPr lang="de-DE" dirty="0" smtClean="0">
                <a:latin typeface="+mj-lt"/>
                <a:ea typeface="ＭＳ Ｐゴシック" charset="0"/>
                <a:cs typeface="Verdana" charset="0"/>
              </a:rPr>
              <a:t>Rente!</a:t>
            </a:r>
          </a:p>
          <a:p>
            <a:pPr marL="273050" lvl="1" indent="-273050">
              <a:lnSpc>
                <a:spcPct val="150000"/>
              </a:lnSpc>
              <a:buFontTx/>
              <a:buChar char="-"/>
            </a:pPr>
            <a:r>
              <a:rPr lang="de-DE" dirty="0" smtClean="0">
                <a:latin typeface="+mj-lt"/>
                <a:ea typeface="ＭＳ Ｐゴシック" charset="0"/>
                <a:cs typeface="Verdana" charset="0"/>
              </a:rPr>
              <a:t>NPOs </a:t>
            </a:r>
            <a:r>
              <a:rPr lang="de-DE" dirty="0">
                <a:latin typeface="+mj-lt"/>
                <a:ea typeface="ＭＳ Ｐゴシック" charset="0"/>
                <a:cs typeface="Verdana" charset="0"/>
              </a:rPr>
              <a:t>– insbesondere die größeren – </a:t>
            </a:r>
            <a:r>
              <a:rPr lang="de-DE" dirty="0" smtClean="0">
                <a:latin typeface="+mj-lt"/>
                <a:ea typeface="ＭＳ Ｐゴシック" charset="0"/>
                <a:cs typeface="Verdana" charset="0"/>
              </a:rPr>
              <a:t/>
            </a:r>
            <a:br>
              <a:rPr lang="de-DE" dirty="0" smtClean="0">
                <a:latin typeface="+mj-lt"/>
                <a:ea typeface="ＭＳ Ｐゴシック" charset="0"/>
                <a:cs typeface="Verdana" charset="0"/>
              </a:rPr>
            </a:br>
            <a:r>
              <a:rPr lang="de-DE" dirty="0" smtClean="0">
                <a:latin typeface="+mj-lt"/>
                <a:ea typeface="ＭＳ Ｐゴシック" charset="0"/>
                <a:cs typeface="Verdana" charset="0"/>
              </a:rPr>
              <a:t>sich </a:t>
            </a:r>
            <a:r>
              <a:rPr lang="de-DE" dirty="0">
                <a:latin typeface="+mj-lt"/>
                <a:ea typeface="ＭＳ Ｐゴシック" charset="0"/>
                <a:cs typeface="Verdana" charset="0"/>
              </a:rPr>
              <a:t>in den letzten </a:t>
            </a:r>
            <a:r>
              <a:rPr lang="de-DE" dirty="0" smtClean="0">
                <a:latin typeface="+mj-lt"/>
                <a:ea typeface="ＭＳ Ｐゴシック" charset="0"/>
                <a:cs typeface="Verdana" charset="0"/>
              </a:rPr>
              <a:t>Jahren </a:t>
            </a:r>
            <a:r>
              <a:rPr lang="de-DE" dirty="0">
                <a:latin typeface="+mj-lt"/>
                <a:ea typeface="ＭＳ Ｐゴシック" charset="0"/>
                <a:cs typeface="Verdana" charset="0"/>
              </a:rPr>
              <a:t>zunehmend </a:t>
            </a:r>
            <a:r>
              <a:rPr lang="de-DE" dirty="0" smtClean="0">
                <a:latin typeface="+mj-lt"/>
                <a:ea typeface="ＭＳ Ｐゴシック" charset="0"/>
                <a:cs typeface="Verdana" charset="0"/>
              </a:rPr>
              <a:t/>
            </a:r>
            <a:br>
              <a:rPr lang="de-DE" dirty="0" smtClean="0">
                <a:latin typeface="+mj-lt"/>
                <a:ea typeface="ＭＳ Ｐゴシック" charset="0"/>
                <a:cs typeface="Verdana" charset="0"/>
              </a:rPr>
            </a:br>
            <a:r>
              <a:rPr lang="de-DE" dirty="0" smtClean="0">
                <a:latin typeface="+mj-lt"/>
                <a:ea typeface="ＭＳ Ｐゴシック" charset="0"/>
                <a:cs typeface="Verdana" charset="0"/>
              </a:rPr>
              <a:t>professionalisiert haben! </a:t>
            </a:r>
          </a:p>
          <a:p>
            <a:pPr marL="273050" lvl="1" indent="-273050">
              <a:lnSpc>
                <a:spcPct val="150000"/>
              </a:lnSpc>
              <a:buFontTx/>
              <a:buChar char="-"/>
            </a:pPr>
            <a:r>
              <a:rPr lang="de-DE" dirty="0" smtClean="0">
                <a:latin typeface="+mj-lt"/>
                <a:ea typeface="ＭＳ Ｐゴシック" charset="0"/>
                <a:cs typeface="Verdana" charset="0"/>
              </a:rPr>
              <a:t>= ganz wie im Kulturbereich</a:t>
            </a:r>
            <a:endParaRPr lang="ca-ES" dirty="0">
              <a:latin typeface="+mj-lt"/>
              <a:ea typeface="ＭＳ Ｐゴシック" charset="0"/>
              <a:cs typeface="Verdana" charset="0"/>
            </a:endParaRPr>
          </a:p>
        </p:txBody>
      </p:sp>
      <p:sp>
        <p:nvSpPr>
          <p:cNvPr id="16385" name="Titel 1"/>
          <p:cNvSpPr>
            <a:spLocks noGrp="1"/>
          </p:cNvSpPr>
          <p:nvPr>
            <p:ph type="title"/>
          </p:nvPr>
        </p:nvSpPr>
        <p:spPr>
          <a:xfrm>
            <a:off x="539552" y="816372"/>
            <a:ext cx="7777163" cy="889000"/>
          </a:xfrm>
        </p:spPr>
        <p:txBody>
          <a:bodyPr/>
          <a:lstStyle/>
          <a:p>
            <a:r>
              <a:rPr lang="de-DE" dirty="0" smtClean="0">
                <a:latin typeface="MetaNormal-Roman" charset="0"/>
                <a:ea typeface="ＭＳ Ｐゴシック" charset="0"/>
                <a:cs typeface="ＭＳ Ｐゴシック" charset="0"/>
              </a:rPr>
              <a:t>Die Herausforderung:</a:t>
            </a:r>
            <a:br>
              <a:rPr lang="de-DE" dirty="0" smtClean="0">
                <a:latin typeface="MetaNormal-Roman" charset="0"/>
                <a:ea typeface="ＭＳ Ｐゴシック" charset="0"/>
                <a:cs typeface="ＭＳ Ｐゴシック" charset="0"/>
              </a:rPr>
            </a:br>
            <a:r>
              <a:rPr lang="de-DE" dirty="0" smtClean="0">
                <a:latin typeface="MetaNormal-Roman" charset="0"/>
                <a:ea typeface="ＭＳ Ｐゴシック" charset="0"/>
                <a:cs typeface="ＭＳ Ｐゴシック" charset="0"/>
              </a:rPr>
              <a:t>Neue </a:t>
            </a:r>
            <a:r>
              <a:rPr lang="de-DE" dirty="0">
                <a:latin typeface="MetaNormal-Roman" charset="0"/>
                <a:ea typeface="ＭＳ Ｐゴシック" charset="0"/>
                <a:cs typeface="ＭＳ Ｐゴシック" charset="0"/>
              </a:rPr>
              <a:t>Führungskräfte braucht das Land !!!</a:t>
            </a:r>
            <a:endParaRPr lang="ca-ES" dirty="0">
              <a:latin typeface="MetaNormal-Roman" charset="0"/>
              <a:ea typeface="ＭＳ Ｐゴシック" charset="0"/>
              <a:cs typeface="ＭＳ Ｐゴシック" charset="0"/>
            </a:endParaRPr>
          </a:p>
        </p:txBody>
      </p:sp>
      <p:sp>
        <p:nvSpPr>
          <p:cNvPr id="16388" name="Textfeld 2"/>
          <p:cNvSpPr txBox="1">
            <a:spLocks noChangeArrowheads="1"/>
          </p:cNvSpPr>
          <p:nvPr/>
        </p:nvSpPr>
        <p:spPr bwMode="auto">
          <a:xfrm>
            <a:off x="6011863" y="4657990"/>
            <a:ext cx="2615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Georgia" charset="0"/>
                <a:ea typeface="ＭＳ Ｐゴシック" charset="0"/>
                <a:cs typeface="ＭＳ Ｐゴシック" charset="0"/>
              </a:defRPr>
            </a:lvl1pPr>
            <a:lvl2pPr marL="742950" indent="-285750">
              <a:defRPr sz="1600">
                <a:solidFill>
                  <a:schemeClr val="tx1"/>
                </a:solidFill>
                <a:latin typeface="Georgia" charset="0"/>
                <a:ea typeface="ＭＳ Ｐゴシック" charset="0"/>
              </a:defRPr>
            </a:lvl2pPr>
            <a:lvl3pPr marL="1143000" indent="-228600">
              <a:defRPr sz="1600">
                <a:solidFill>
                  <a:schemeClr val="tx1"/>
                </a:solidFill>
                <a:latin typeface="Georgia" charset="0"/>
                <a:ea typeface="ＭＳ Ｐゴシック" charset="0"/>
              </a:defRPr>
            </a:lvl3pPr>
            <a:lvl4pPr marL="1600200" indent="-228600">
              <a:defRPr sz="1600">
                <a:solidFill>
                  <a:schemeClr val="tx1"/>
                </a:solidFill>
                <a:latin typeface="Georgia" charset="0"/>
                <a:ea typeface="ＭＳ Ｐゴシック" charset="0"/>
              </a:defRPr>
            </a:lvl4pPr>
            <a:lvl5pPr marL="2057400" indent="-228600">
              <a:defRPr sz="1600">
                <a:solidFill>
                  <a:schemeClr val="tx1"/>
                </a:solidFill>
                <a:latin typeface="Georgia" charset="0"/>
                <a:ea typeface="ＭＳ Ｐゴシック" charset="0"/>
              </a:defRPr>
            </a:lvl5pPr>
            <a:lvl6pPr marL="2514600" indent="-228600" eaLnBrk="0" fontAlgn="base" hangingPunct="0">
              <a:spcBef>
                <a:spcPct val="0"/>
              </a:spcBef>
              <a:spcAft>
                <a:spcPct val="0"/>
              </a:spcAft>
              <a:defRPr sz="1600">
                <a:solidFill>
                  <a:schemeClr val="tx1"/>
                </a:solidFill>
                <a:latin typeface="Georgia" charset="0"/>
                <a:ea typeface="ＭＳ Ｐゴシック" charset="0"/>
              </a:defRPr>
            </a:lvl6pPr>
            <a:lvl7pPr marL="2971800" indent="-228600" eaLnBrk="0" fontAlgn="base" hangingPunct="0">
              <a:spcBef>
                <a:spcPct val="0"/>
              </a:spcBef>
              <a:spcAft>
                <a:spcPct val="0"/>
              </a:spcAft>
              <a:defRPr sz="1600">
                <a:solidFill>
                  <a:schemeClr val="tx1"/>
                </a:solidFill>
                <a:latin typeface="Georgia" charset="0"/>
                <a:ea typeface="ＭＳ Ｐゴシック" charset="0"/>
              </a:defRPr>
            </a:lvl7pPr>
            <a:lvl8pPr marL="3429000" indent="-228600" eaLnBrk="0" fontAlgn="base" hangingPunct="0">
              <a:spcBef>
                <a:spcPct val="0"/>
              </a:spcBef>
              <a:spcAft>
                <a:spcPct val="0"/>
              </a:spcAft>
              <a:defRPr sz="1600">
                <a:solidFill>
                  <a:schemeClr val="tx1"/>
                </a:solidFill>
                <a:latin typeface="Georgia" charset="0"/>
                <a:ea typeface="ＭＳ Ｐゴシック" charset="0"/>
              </a:defRPr>
            </a:lvl8pPr>
            <a:lvl9pPr marL="3886200" indent="-228600" eaLnBrk="0" fontAlgn="base" hangingPunct="0">
              <a:spcBef>
                <a:spcPct val="0"/>
              </a:spcBef>
              <a:spcAft>
                <a:spcPct val="0"/>
              </a:spcAft>
              <a:defRPr sz="1600">
                <a:solidFill>
                  <a:schemeClr val="tx1"/>
                </a:solidFill>
                <a:latin typeface="Georgia" charset="0"/>
                <a:ea typeface="ＭＳ Ｐゴシック" charset="0"/>
              </a:defRPr>
            </a:lvl9pPr>
          </a:lstStyle>
          <a:p>
            <a:r>
              <a:rPr lang="de-DE" sz="1400">
                <a:latin typeface="Verdana" charset="0"/>
                <a:cs typeface="Verdana" charset="0"/>
              </a:rPr>
              <a:t>Joschka Fischer ganz jung! </a:t>
            </a:r>
          </a:p>
        </p:txBody>
      </p:sp>
      <p:sp>
        <p:nvSpPr>
          <p:cNvPr id="2" name="Textfeld 1"/>
          <p:cNvSpPr txBox="1"/>
          <p:nvPr/>
        </p:nvSpPr>
        <p:spPr>
          <a:xfrm>
            <a:off x="8690080" y="482810"/>
            <a:ext cx="255987" cy="246221"/>
          </a:xfrm>
          <a:prstGeom prst="rect">
            <a:avLst/>
          </a:prstGeom>
          <a:noFill/>
        </p:spPr>
        <p:txBody>
          <a:bodyPr wrap="none" rtlCol="0">
            <a:spAutoFit/>
          </a:bodyPr>
          <a:lstStyle/>
          <a:p>
            <a:r>
              <a:rPr lang="de-DE" sz="1000" dirty="0" smtClean="0">
                <a:solidFill>
                  <a:schemeClr val="bg1"/>
                </a:solidFill>
              </a:rPr>
              <a:t>2</a:t>
            </a:r>
            <a:endParaRPr lang="de-DE" sz="1000" dirty="0">
              <a:solidFill>
                <a:schemeClr val="bg1"/>
              </a:solidFill>
            </a:endParaRPr>
          </a:p>
        </p:txBody>
      </p:sp>
      <p:pic>
        <p:nvPicPr>
          <p:cNvPr id="7" name="Bild 1"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6761" y="2857500"/>
            <a:ext cx="3141663"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a:spLocks noChangeArrowheads="1"/>
          </p:cNvSpPr>
          <p:nvPr/>
        </p:nvSpPr>
        <p:spPr bwMode="auto">
          <a:xfrm>
            <a:off x="2459856" y="4657700"/>
            <a:ext cx="261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400" kern="1200" dirty="0">
                <a:solidFill>
                  <a:schemeClr val="bg1"/>
                </a:solidFill>
                <a:latin typeface="Verdana" charset="0"/>
                <a:cs typeface="Verdana" charset="0"/>
              </a:rPr>
              <a:t>Joschka Fischer ganz jung! </a:t>
            </a:r>
          </a:p>
        </p:txBody>
      </p:sp>
      <p:sp>
        <p:nvSpPr>
          <p:cNvPr id="3" name="Nach rechts gekrümmter Pfeil 2"/>
          <p:cNvSpPr/>
          <p:nvPr/>
        </p:nvSpPr>
        <p:spPr bwMode="auto">
          <a:xfrm>
            <a:off x="0" y="3937620"/>
            <a:ext cx="755576" cy="720080"/>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FF0000"/>
              </a:solidFill>
              <a:effectLst/>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5898341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1201316"/>
            <a:ext cx="7996238" cy="3456384"/>
          </a:xfrm>
        </p:spPr>
        <p:txBody>
          <a:bodyPr/>
          <a:lstStyle/>
          <a:p>
            <a:r>
              <a:rPr lang="de-DE" dirty="0" smtClean="0"/>
              <a:t>Sektor kontinuierlich auf Wachstumskurs </a:t>
            </a:r>
            <a:r>
              <a:rPr lang="de-DE" dirty="0" smtClean="0">
                <a:sym typeface="Wingdings"/>
              </a:rPr>
              <a:t> 2,3 Millionen Beschäftigte</a:t>
            </a:r>
          </a:p>
          <a:p>
            <a:r>
              <a:rPr lang="de-DE" dirty="0" smtClean="0">
                <a:sym typeface="Wingdings"/>
              </a:rPr>
              <a:t>Vielfältiges Tätigkeitsspektrum:</a:t>
            </a:r>
            <a:br>
              <a:rPr lang="de-DE" dirty="0" smtClean="0">
                <a:sym typeface="Wingdings"/>
              </a:rPr>
            </a:br>
            <a:r>
              <a:rPr lang="de-DE" dirty="0" smtClean="0">
                <a:sym typeface="Wingdings"/>
              </a:rPr>
              <a:t>	NPOs arbeiten als:</a:t>
            </a:r>
            <a:br>
              <a:rPr lang="de-DE" dirty="0" smtClean="0">
                <a:sym typeface="Wingdings"/>
              </a:rPr>
            </a:br>
            <a:r>
              <a:rPr lang="de-DE" dirty="0" smtClean="0">
                <a:sym typeface="Wingdings"/>
              </a:rPr>
              <a:t>	- Interessenvertreter: Verbände, Gewerkschaften</a:t>
            </a:r>
          </a:p>
          <a:p>
            <a:pPr indent="0">
              <a:buNone/>
            </a:pPr>
            <a:r>
              <a:rPr lang="de-DE" dirty="0">
                <a:sym typeface="Wingdings"/>
              </a:rPr>
              <a:t>	</a:t>
            </a:r>
            <a:r>
              <a:rPr lang="de-DE" dirty="0" smtClean="0">
                <a:sym typeface="Wingdings"/>
              </a:rPr>
              <a:t>- Dienstleistungsersteller: soziale Einrichtungen, Sportvereine</a:t>
            </a:r>
            <a:br>
              <a:rPr lang="de-DE" dirty="0" smtClean="0">
                <a:sym typeface="Wingdings"/>
              </a:rPr>
            </a:br>
            <a:r>
              <a:rPr lang="de-DE" dirty="0" smtClean="0">
                <a:sym typeface="Wingdings"/>
              </a:rPr>
              <a:t>	- Advokaten für Dritte: NGOs, Menschenrechtsorganisationen</a:t>
            </a:r>
          </a:p>
          <a:p>
            <a:pPr indent="0">
              <a:buNone/>
            </a:pPr>
            <a:endParaRPr lang="de-DE" dirty="0">
              <a:sym typeface="Wingdings"/>
            </a:endParaRPr>
          </a:p>
          <a:p>
            <a:r>
              <a:rPr lang="de-DE" dirty="0" smtClean="0">
                <a:sym typeface="Wingdings"/>
              </a:rPr>
              <a:t>NPOs zeichnen sich durch Strukturbesonderheiten aus, und zwar:</a:t>
            </a:r>
            <a:br>
              <a:rPr lang="de-DE" dirty="0" smtClean="0">
                <a:sym typeface="Wingdings"/>
              </a:rPr>
            </a:br>
            <a:r>
              <a:rPr lang="de-DE" dirty="0" smtClean="0">
                <a:sym typeface="Wingdings"/>
              </a:rPr>
              <a:t>	- ehrenamtliche Leitungsgremien</a:t>
            </a:r>
            <a:br>
              <a:rPr lang="de-DE" dirty="0" smtClean="0">
                <a:sym typeface="Wingdings"/>
              </a:rPr>
            </a:br>
            <a:r>
              <a:rPr lang="de-DE" dirty="0" smtClean="0">
                <a:sym typeface="Wingdings"/>
              </a:rPr>
              <a:t>	- flache Hierarchien (</a:t>
            </a:r>
            <a:r>
              <a:rPr lang="de-DE" dirty="0" err="1" smtClean="0">
                <a:sym typeface="Wingdings"/>
              </a:rPr>
              <a:t>Governance</a:t>
            </a:r>
            <a:r>
              <a:rPr lang="de-DE" dirty="0" smtClean="0">
                <a:sym typeface="Wingdings"/>
              </a:rPr>
              <a:t>)	</a:t>
            </a:r>
          </a:p>
          <a:p>
            <a:pPr indent="0">
              <a:buNone/>
            </a:pPr>
            <a:r>
              <a:rPr lang="de-DE" dirty="0">
                <a:sym typeface="Wingdings"/>
              </a:rPr>
              <a:t>	</a:t>
            </a:r>
            <a:r>
              <a:rPr lang="de-DE" dirty="0" smtClean="0">
                <a:sym typeface="Wingdings"/>
              </a:rPr>
              <a:t>- </a:t>
            </a:r>
            <a:r>
              <a:rPr lang="de-DE" b="1" dirty="0" smtClean="0">
                <a:sym typeface="Wingdings"/>
              </a:rPr>
              <a:t>ideelle Organisationsziele</a:t>
            </a:r>
            <a:r>
              <a:rPr lang="de-DE" dirty="0" smtClean="0">
                <a:sym typeface="Wingdings"/>
              </a:rPr>
              <a:t/>
            </a:r>
            <a:br>
              <a:rPr lang="de-DE" dirty="0" smtClean="0">
                <a:sym typeface="Wingdings"/>
              </a:rPr>
            </a:br>
            <a:endParaRPr lang="de-DE" dirty="0" smtClean="0">
              <a:sym typeface="Wingdings"/>
            </a:endParaRPr>
          </a:p>
          <a:p>
            <a:pPr indent="0">
              <a:buNone/>
            </a:pPr>
            <a:endParaRPr lang="de-DE" dirty="0"/>
          </a:p>
        </p:txBody>
      </p:sp>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6</a:t>
            </a:fld>
            <a:endParaRPr lang="de-DE" dirty="0"/>
          </a:p>
        </p:txBody>
      </p:sp>
      <p:sp>
        <p:nvSpPr>
          <p:cNvPr id="6" name="Nach rechts gekrümmter Pfeil 5"/>
          <p:cNvSpPr/>
          <p:nvPr/>
        </p:nvSpPr>
        <p:spPr bwMode="auto">
          <a:xfrm>
            <a:off x="251520" y="3865612"/>
            <a:ext cx="576064" cy="720080"/>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p:txBody>
      </p:sp>
      <p:sp>
        <p:nvSpPr>
          <p:cNvPr id="7" name="Textfeld 6"/>
          <p:cNvSpPr txBox="1"/>
          <p:nvPr/>
        </p:nvSpPr>
        <p:spPr>
          <a:xfrm>
            <a:off x="899592" y="4297660"/>
            <a:ext cx="7557177" cy="830997"/>
          </a:xfrm>
          <a:prstGeom prst="rect">
            <a:avLst/>
          </a:prstGeom>
          <a:noFill/>
        </p:spPr>
        <p:txBody>
          <a:bodyPr wrap="none" rtlCol="0">
            <a:spAutoFit/>
          </a:bodyPr>
          <a:lstStyle/>
          <a:p>
            <a:r>
              <a:rPr lang="de-DE" dirty="0" smtClean="0">
                <a:solidFill>
                  <a:schemeClr val="bg1"/>
                </a:solidFill>
              </a:rPr>
              <a:t>NPOs sind ein hochattraktiver Arbeitsmarkt für Frauen</a:t>
            </a:r>
          </a:p>
          <a:p>
            <a:r>
              <a:rPr lang="de-DE" dirty="0" smtClean="0">
                <a:solidFill>
                  <a:schemeClr val="bg1"/>
                </a:solidFill>
              </a:rPr>
              <a:t>Gemeinsamkeiten zum Kultursektor </a:t>
            </a:r>
            <a:endParaRPr lang="de-DE" dirty="0">
              <a:solidFill>
                <a:schemeClr val="bg1"/>
              </a:solidFill>
            </a:endParaRPr>
          </a:p>
        </p:txBody>
      </p:sp>
      <p:sp>
        <p:nvSpPr>
          <p:cNvPr id="2" name="Titel 1"/>
          <p:cNvSpPr>
            <a:spLocks noGrp="1"/>
          </p:cNvSpPr>
          <p:nvPr>
            <p:ph type="title"/>
          </p:nvPr>
        </p:nvSpPr>
        <p:spPr>
          <a:xfrm>
            <a:off x="395536" y="553244"/>
            <a:ext cx="7996237" cy="648072"/>
          </a:xfrm>
        </p:spPr>
        <p:txBody>
          <a:bodyPr/>
          <a:lstStyle/>
          <a:p>
            <a:r>
              <a:rPr lang="de-DE" dirty="0" smtClean="0"/>
              <a:t>Herausforderung an den NPO-Sektor</a:t>
            </a:r>
            <a:endParaRPr lang="de-DE" dirty="0"/>
          </a:p>
        </p:txBody>
      </p:sp>
      <p:sp>
        <p:nvSpPr>
          <p:cNvPr id="4" name="Nach rechts gekrümmter Pfeil 3"/>
          <p:cNvSpPr/>
          <p:nvPr/>
        </p:nvSpPr>
        <p:spPr bwMode="auto">
          <a:xfrm>
            <a:off x="144016" y="4513684"/>
            <a:ext cx="611560" cy="648072"/>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9264852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7</a:t>
            </a:fld>
            <a:endParaRPr lang="de-DE" dirty="0"/>
          </a:p>
        </p:txBody>
      </p:sp>
      <p:sp>
        <p:nvSpPr>
          <p:cNvPr id="2" name="Titel 1"/>
          <p:cNvSpPr>
            <a:spLocks noGrp="1"/>
          </p:cNvSpPr>
          <p:nvPr>
            <p:ph type="title"/>
          </p:nvPr>
        </p:nvSpPr>
        <p:spPr>
          <a:xfrm>
            <a:off x="107504" y="625252"/>
            <a:ext cx="7996237" cy="1207021"/>
          </a:xfrm>
        </p:spPr>
        <p:txBody>
          <a:bodyPr/>
          <a:lstStyle/>
          <a:p>
            <a:r>
              <a:rPr lang="de-DE" dirty="0" err="1" smtClean="0"/>
              <a:t>Gendern</a:t>
            </a:r>
            <a:r>
              <a:rPr lang="de-DE" dirty="0" smtClean="0"/>
              <a:t> der Führungsetagen</a:t>
            </a:r>
            <a:br>
              <a:rPr lang="de-DE" dirty="0" smtClean="0"/>
            </a:br>
            <a:endParaRPr lang="de-DE" dirty="0"/>
          </a:p>
        </p:txBody>
      </p:sp>
      <p:sp>
        <p:nvSpPr>
          <p:cNvPr id="9" name="Textfeld 8"/>
          <p:cNvSpPr txBox="1"/>
          <p:nvPr/>
        </p:nvSpPr>
        <p:spPr>
          <a:xfrm>
            <a:off x="5364088" y="265212"/>
            <a:ext cx="2130711" cy="461665"/>
          </a:xfrm>
          <a:prstGeom prst="rect">
            <a:avLst/>
          </a:prstGeom>
          <a:noFill/>
        </p:spPr>
        <p:txBody>
          <a:bodyPr wrap="none" rtlCol="0">
            <a:spAutoFit/>
          </a:bodyPr>
          <a:lstStyle/>
          <a:p>
            <a:r>
              <a:rPr lang="de-DE" dirty="0" smtClean="0"/>
              <a:t>Auslaufmodell</a:t>
            </a:r>
            <a:endParaRPr lang="de-DE" dirty="0"/>
          </a:p>
        </p:txBody>
      </p:sp>
      <p:sp>
        <p:nvSpPr>
          <p:cNvPr id="10" name="Textfeld 9"/>
          <p:cNvSpPr txBox="1"/>
          <p:nvPr/>
        </p:nvSpPr>
        <p:spPr>
          <a:xfrm>
            <a:off x="5652120" y="1345332"/>
            <a:ext cx="2340004" cy="461665"/>
          </a:xfrm>
          <a:prstGeom prst="rect">
            <a:avLst/>
          </a:prstGeom>
          <a:noFill/>
        </p:spPr>
        <p:txBody>
          <a:bodyPr wrap="none" rtlCol="0">
            <a:spAutoFit/>
          </a:bodyPr>
          <a:lstStyle/>
          <a:p>
            <a:r>
              <a:rPr lang="de-DE" dirty="0" err="1" smtClean="0">
                <a:solidFill>
                  <a:schemeClr val="bg1"/>
                </a:solidFill>
              </a:rPr>
              <a:t>Zukunftsmodell</a:t>
            </a:r>
            <a:r>
              <a:rPr lang="de-DE" dirty="0" err="1" smtClean="0"/>
              <a:t>l</a:t>
            </a:r>
            <a:endParaRPr lang="de-DE" dirty="0"/>
          </a:p>
        </p:txBody>
      </p:sp>
      <p:pic>
        <p:nvPicPr>
          <p:cNvPr id="3" name="Bild 2" descr="innenministerium-horst-seehofe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0" y="1921396"/>
            <a:ext cx="4546453" cy="2555989"/>
          </a:xfrm>
          <a:prstGeom prst="rect">
            <a:avLst/>
          </a:prstGeom>
        </p:spPr>
      </p:pic>
      <p:sp>
        <p:nvSpPr>
          <p:cNvPr id="4" name="Textfeld 3"/>
          <p:cNvSpPr txBox="1"/>
          <p:nvPr/>
        </p:nvSpPr>
        <p:spPr>
          <a:xfrm>
            <a:off x="1043608" y="2713484"/>
            <a:ext cx="2301882" cy="461665"/>
          </a:xfrm>
          <a:prstGeom prst="rect">
            <a:avLst/>
          </a:prstGeom>
          <a:noFill/>
        </p:spPr>
        <p:txBody>
          <a:bodyPr wrap="none" rtlCol="0">
            <a:spAutoFit/>
          </a:bodyPr>
          <a:lstStyle/>
          <a:p>
            <a:r>
              <a:rPr lang="de-DE" dirty="0" smtClean="0"/>
              <a:t>Auslaufmodell?</a:t>
            </a:r>
            <a:endParaRPr lang="de-DE" dirty="0"/>
          </a:p>
        </p:txBody>
      </p:sp>
      <p:pic>
        <p:nvPicPr>
          <p:cNvPr id="13" name="Bild 12" descr="frauen_bessere_manage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9" y="1921397"/>
            <a:ext cx="3527995" cy="2645987"/>
          </a:xfrm>
          <a:prstGeom prst="rect">
            <a:avLst/>
          </a:prstGeom>
        </p:spPr>
      </p:pic>
    </p:spTree>
    <p:extLst>
      <p:ext uri="{BB962C8B-B14F-4D97-AF65-F5344CB8AC3E}">
        <p14:creationId xmlns:p14="http://schemas.microsoft.com/office/powerpoint/2010/main" val="4249708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Mehr Frauen in Spitzenpositionen im NPO-Sektor</a:t>
            </a:r>
            <a:br>
              <a:rPr lang="de-DE" sz="2000" dirty="0" smtClean="0"/>
            </a:br>
            <a:r>
              <a:rPr lang="de-DE" sz="2000" dirty="0" smtClean="0"/>
              <a:t>Arbeitsbedingungen und Aufstiegschancen</a:t>
            </a:r>
            <a:endParaRPr lang="de-DE" sz="2000" dirty="0"/>
          </a:p>
        </p:txBody>
      </p:sp>
      <p:sp>
        <p:nvSpPr>
          <p:cNvPr id="3" name="Inhaltsplatzhalter 2"/>
          <p:cNvSpPr>
            <a:spLocks noGrp="1"/>
          </p:cNvSpPr>
          <p:nvPr>
            <p:ph idx="1"/>
          </p:nvPr>
        </p:nvSpPr>
        <p:spPr>
          <a:xfrm>
            <a:off x="200025" y="1792957"/>
            <a:ext cx="7996238" cy="3152775"/>
          </a:xfrm>
        </p:spPr>
        <p:txBody>
          <a:bodyPr/>
          <a:lstStyle/>
          <a:p>
            <a:pPr indent="0">
              <a:buNone/>
            </a:pPr>
            <a:r>
              <a:rPr lang="de-DE" dirty="0" smtClean="0"/>
              <a:t>Dank der Unterstützung des BMFSFJ wurden unter der Perspektive der Geschlechtergerechtigkeit von 2015-2017 näher betrachtet und empirisch untersucht:</a:t>
            </a:r>
            <a:br>
              <a:rPr lang="de-DE" dirty="0" smtClean="0"/>
            </a:br>
            <a:endParaRPr lang="de-DE" dirty="0" smtClean="0"/>
          </a:p>
          <a:p>
            <a:pPr marL="444500" indent="-350838">
              <a:buFontTx/>
              <a:buChar char="-"/>
            </a:pPr>
            <a:r>
              <a:rPr lang="de-DE" dirty="0" smtClean="0"/>
              <a:t>Der NPO-Sektor als Arbeitsmarkt speziell für Frauen</a:t>
            </a:r>
            <a:br>
              <a:rPr lang="de-DE" dirty="0" smtClean="0"/>
            </a:br>
            <a:endParaRPr lang="de-DE" dirty="0" smtClean="0"/>
          </a:p>
          <a:p>
            <a:pPr marL="444500" indent="-350838">
              <a:buFontTx/>
              <a:buChar char="-"/>
            </a:pPr>
            <a:r>
              <a:rPr lang="de-DE" dirty="0" smtClean="0"/>
              <a:t>Die Präsenz von Frauen in NPO-Leitungsgremien</a:t>
            </a:r>
          </a:p>
          <a:p>
            <a:pPr marL="444500" indent="-350838">
              <a:buNone/>
            </a:pPr>
            <a:endParaRPr lang="de-DE" dirty="0"/>
          </a:p>
          <a:p>
            <a:pPr marL="444500" indent="-350838">
              <a:buNone/>
            </a:pPr>
            <a:r>
              <a:rPr lang="de-DE" dirty="0" smtClean="0"/>
              <a:t>-  	NPOs als Arbeitgeber: Karrierechancen / -barrieren für Frauen</a:t>
            </a:r>
          </a:p>
          <a:p>
            <a:pPr indent="0">
              <a:buNone/>
            </a:pPr>
            <a:endParaRPr lang="de-DE" dirty="0"/>
          </a:p>
        </p:txBody>
      </p:sp>
      <p:sp>
        <p:nvSpPr>
          <p:cNvPr id="5" name="Foliennummernplatzhalter 4"/>
          <p:cNvSpPr>
            <a:spLocks noGrp="1"/>
          </p:cNvSpPr>
          <p:nvPr>
            <p:ph type="sldNum" sz="quarter" idx="11"/>
          </p:nvPr>
        </p:nvSpPr>
        <p:spPr/>
        <p:txBody>
          <a:bodyPr/>
          <a:lstStyle/>
          <a:p>
            <a:pPr>
              <a:defRPr/>
            </a:pPr>
            <a:fld id="{6410653F-CF45-4D37-B7B2-64DFBE6886A9}" type="slidenum">
              <a:rPr lang="de-DE" smtClean="0"/>
              <a:pPr>
                <a:defRPr/>
              </a:pPr>
              <a:t>8</a:t>
            </a:fld>
            <a:endParaRPr lang="de-DE" dirty="0"/>
          </a:p>
        </p:txBody>
      </p:sp>
    </p:spTree>
    <p:extLst>
      <p:ext uri="{BB962C8B-B14F-4D97-AF65-F5344CB8AC3E}">
        <p14:creationId xmlns:p14="http://schemas.microsoft.com/office/powerpoint/2010/main" val="16078173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057300"/>
            <a:ext cx="3744416" cy="1082662"/>
          </a:xfrm>
          <a:solidFill>
            <a:schemeClr val="bg1">
              <a:lumMod val="20000"/>
              <a:lumOff val="80000"/>
            </a:schemeClr>
          </a:solidFill>
          <a:ln>
            <a:noFill/>
          </a:ln>
          <a:effectLst>
            <a:outerShdw blurRad="50800" dist="38100" dir="2700000" algn="tl" rotWithShape="0">
              <a:prstClr val="black">
                <a:alpha val="40000"/>
              </a:prstClr>
            </a:outerShdw>
          </a:effectLst>
        </p:spPr>
        <p:txBody>
          <a:bodyPr anchor="ctr"/>
          <a:lstStyle/>
          <a:p>
            <a:r>
              <a:rPr lang="de-DE" sz="1400" b="1" dirty="0" smtClean="0">
                <a:solidFill>
                  <a:schemeClr val="bg1"/>
                </a:solidFill>
              </a:rPr>
              <a:t>NPO-Sektor als Arbeitsmarkt:</a:t>
            </a:r>
            <a:r>
              <a:rPr lang="de-DE" sz="1400" dirty="0" smtClean="0">
                <a:solidFill>
                  <a:schemeClr val="bg1"/>
                </a:solidFill>
              </a:rPr>
              <a:t/>
            </a:r>
            <a:br>
              <a:rPr lang="de-DE" sz="1400" dirty="0" smtClean="0">
                <a:solidFill>
                  <a:schemeClr val="bg1"/>
                </a:solidFill>
              </a:rPr>
            </a:br>
            <a:r>
              <a:rPr lang="de-DE" sz="1400" dirty="0" smtClean="0">
                <a:solidFill>
                  <a:schemeClr val="bg1"/>
                </a:solidFill>
              </a:rPr>
              <a:t>Analyse spezifischer Beschäftigungs-merkmale </a:t>
            </a:r>
            <a:r>
              <a:rPr lang="de-DE" sz="1400" dirty="0">
                <a:solidFill>
                  <a:schemeClr val="bg1"/>
                </a:solidFill>
              </a:rPr>
              <a:t>von Frauen im NPO-Sektor</a:t>
            </a:r>
          </a:p>
        </p:txBody>
      </p:sp>
      <p:sp>
        <p:nvSpPr>
          <p:cNvPr id="4" name="Foliennummernplatzhalter 3"/>
          <p:cNvSpPr>
            <a:spLocks noGrp="1"/>
          </p:cNvSpPr>
          <p:nvPr>
            <p:ph type="sldNum" sz="quarter" idx="11"/>
          </p:nvPr>
        </p:nvSpPr>
        <p:spPr/>
        <p:txBody>
          <a:bodyPr/>
          <a:lstStyle/>
          <a:p>
            <a:fld id="{5B6925CF-4A13-4445-9810-DEF3378E58F9}" type="slidenum">
              <a:rPr lang="de-DE" altLang="de-DE" smtClean="0"/>
              <a:pPr/>
              <a:t>9</a:t>
            </a:fld>
            <a:endParaRPr lang="de-DE" altLang="de-DE"/>
          </a:p>
        </p:txBody>
      </p:sp>
      <p:sp>
        <p:nvSpPr>
          <p:cNvPr id="10" name="Titel 1"/>
          <p:cNvSpPr txBox="1">
            <a:spLocks/>
          </p:cNvSpPr>
          <p:nvPr/>
        </p:nvSpPr>
        <p:spPr bwMode="auto">
          <a:xfrm>
            <a:off x="4067944" y="1057300"/>
            <a:ext cx="5076056" cy="1082662"/>
          </a:xfrm>
          <a:prstGeom prst="rect">
            <a:avLst/>
          </a:prstGeom>
          <a:solidFill>
            <a:schemeClr val="bg1">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a:solidFill>
                  <a:schemeClr val="bg2"/>
                </a:solidFill>
                <a:latin typeface="Verdana" pitchFamily="34" charset="0"/>
                <a:ea typeface="+mj-ea"/>
                <a:cs typeface="ＭＳ Ｐゴシック"/>
              </a:defRPr>
            </a:lvl1pPr>
            <a:lvl2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9pPr>
          </a:lstStyle>
          <a:p>
            <a:pPr>
              <a:spcAft>
                <a:spcPts val="600"/>
              </a:spcAft>
            </a:pPr>
            <a:r>
              <a:rPr lang="de-DE" sz="1400" b="1" kern="0" dirty="0"/>
              <a:t>Sekundärstatistische </a:t>
            </a:r>
            <a:r>
              <a:rPr lang="de-DE" sz="1400" b="1" kern="0" dirty="0" smtClean="0"/>
              <a:t>Analysen</a:t>
            </a:r>
            <a:endParaRPr lang="de-DE" sz="1400" b="1" kern="0" dirty="0"/>
          </a:p>
          <a:p>
            <a:pPr>
              <a:spcAft>
                <a:spcPts val="0"/>
              </a:spcAft>
            </a:pPr>
            <a:r>
              <a:rPr lang="de-DE" sz="1400" dirty="0" smtClean="0">
                <a:ea typeface="Verdana" panose="020B0604030504040204" pitchFamily="34" charset="0"/>
                <a:cs typeface="Verdana" panose="020B0604030504040204" pitchFamily="34" charset="0"/>
                <a:sym typeface="Wingdings" panose="05000000000000000000" pitchFamily="2" charset="2"/>
              </a:rPr>
              <a:t>WZB-Organisationsbefragung: N = 3.111</a:t>
            </a:r>
          </a:p>
          <a:p>
            <a:pPr>
              <a:spcAft>
                <a:spcPts val="0"/>
              </a:spcAft>
            </a:pPr>
            <a:r>
              <a:rPr lang="de-DE" sz="1400" dirty="0" smtClean="0">
                <a:ea typeface="Verdana" panose="020B0604030504040204" pitchFamily="34" charset="0"/>
                <a:cs typeface="Verdana" panose="020B0604030504040204" pitchFamily="34" charset="0"/>
                <a:sym typeface="Wingdings" panose="05000000000000000000" pitchFamily="2" charset="2"/>
              </a:rPr>
              <a:t>DGB</a:t>
            </a:r>
            <a:r>
              <a:rPr lang="de-DE" sz="1400" dirty="0">
                <a:ea typeface="Verdana" panose="020B0604030504040204" pitchFamily="34" charset="0"/>
                <a:cs typeface="Verdana" panose="020B0604030504040204" pitchFamily="34" charset="0"/>
                <a:sym typeface="Wingdings" panose="05000000000000000000" pitchFamily="2" charset="2"/>
              </a:rPr>
              <a:t>-Index „Gute Arbeit</a:t>
            </a:r>
            <a:r>
              <a:rPr lang="de-DE" sz="1400" dirty="0" smtClean="0">
                <a:ea typeface="Verdana" panose="020B0604030504040204" pitchFamily="34" charset="0"/>
                <a:cs typeface="Verdana" panose="020B0604030504040204" pitchFamily="34" charset="0"/>
                <a:sym typeface="Wingdings" panose="05000000000000000000" pitchFamily="2" charset="2"/>
              </a:rPr>
              <a:t>“: N = 733 NPO-Beschäftigte</a:t>
            </a:r>
            <a:endParaRPr lang="de-DE" sz="1400" dirty="0">
              <a:ea typeface="Verdana" panose="020B0604030504040204" pitchFamily="34" charset="0"/>
              <a:cs typeface="Verdana" panose="020B0604030504040204" pitchFamily="34" charset="0"/>
              <a:sym typeface="Wingdings" panose="05000000000000000000" pitchFamily="2" charset="2"/>
            </a:endParaRPr>
          </a:p>
        </p:txBody>
      </p:sp>
      <p:grpSp>
        <p:nvGrpSpPr>
          <p:cNvPr id="3" name="Gruppieren 2"/>
          <p:cNvGrpSpPr/>
          <p:nvPr/>
        </p:nvGrpSpPr>
        <p:grpSpPr>
          <a:xfrm>
            <a:off x="216024" y="2353444"/>
            <a:ext cx="8892480" cy="1082662"/>
            <a:chOff x="1649725" y="3068960"/>
            <a:chExt cx="7195636" cy="1299194"/>
          </a:xfrm>
        </p:grpSpPr>
        <p:sp>
          <p:nvSpPr>
            <p:cNvPr id="12" name="Titel 1"/>
            <p:cNvSpPr txBox="1">
              <a:spLocks/>
            </p:cNvSpPr>
            <p:nvPr/>
          </p:nvSpPr>
          <p:spPr bwMode="auto">
            <a:xfrm>
              <a:off x="1649725" y="3068960"/>
              <a:ext cx="2971647" cy="1299194"/>
            </a:xfrm>
            <a:prstGeom prst="rect">
              <a:avLst/>
            </a:prstGeom>
            <a:solidFill>
              <a:schemeClr val="bg1">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a:solidFill>
                    <a:schemeClr val="bg2"/>
                  </a:solidFill>
                  <a:latin typeface="Verdana" pitchFamily="34" charset="0"/>
                  <a:ea typeface="+mj-ea"/>
                  <a:cs typeface="ＭＳ Ｐゴシック"/>
                </a:defRPr>
              </a:lvl1pPr>
              <a:lvl2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9pPr>
            </a:lstStyle>
            <a:p>
              <a:r>
                <a:rPr lang="de-DE" sz="1400" b="1" dirty="0" smtClean="0"/>
                <a:t>Frauen in NPO-Leitungsgremien: </a:t>
              </a:r>
              <a:r>
                <a:rPr lang="de-DE" sz="1400" dirty="0" smtClean="0"/>
                <a:t/>
              </a:r>
              <a:br>
                <a:rPr lang="de-DE" sz="1400" dirty="0" smtClean="0"/>
              </a:br>
              <a:r>
                <a:rPr lang="de-DE" sz="1400" dirty="0" smtClean="0"/>
                <a:t>Ermittlung </a:t>
              </a:r>
              <a:r>
                <a:rPr lang="de-DE" sz="1400" dirty="0"/>
                <a:t>der </a:t>
              </a:r>
              <a:r>
                <a:rPr lang="de-DE" sz="1400" dirty="0" smtClean="0"/>
                <a:t>Geschlechterverhält-nisse </a:t>
              </a:r>
              <a:r>
                <a:rPr lang="de-DE" sz="1400" dirty="0"/>
                <a:t>in Führungs- und Kontrollgremien in NPOs</a:t>
              </a:r>
            </a:p>
          </p:txBody>
        </p:sp>
        <p:sp>
          <p:nvSpPr>
            <p:cNvPr id="14" name="Titel 1"/>
            <p:cNvSpPr txBox="1">
              <a:spLocks/>
            </p:cNvSpPr>
            <p:nvPr/>
          </p:nvSpPr>
          <p:spPr bwMode="auto">
            <a:xfrm>
              <a:off x="4737907" y="3068960"/>
              <a:ext cx="4107454" cy="1299194"/>
            </a:xfrm>
            <a:prstGeom prst="rect">
              <a:avLst/>
            </a:prstGeom>
            <a:solidFill>
              <a:schemeClr val="bg1">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a:solidFill>
                    <a:schemeClr val="bg2"/>
                  </a:solidFill>
                  <a:latin typeface="Verdana" pitchFamily="34" charset="0"/>
                  <a:ea typeface="+mj-ea"/>
                  <a:cs typeface="ＭＳ Ｐゴシック"/>
                </a:defRPr>
              </a:lvl1pPr>
              <a:lvl2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9pPr>
            </a:lstStyle>
            <a:p>
              <a:pPr>
                <a:spcAft>
                  <a:spcPts val="0"/>
                </a:spcAft>
              </a:pPr>
              <a:r>
                <a:rPr lang="de-DE" sz="1400" b="1" kern="0" dirty="0"/>
                <a:t>Online-Befragung </a:t>
              </a:r>
            </a:p>
            <a:p>
              <a:pPr>
                <a:spcAft>
                  <a:spcPts val="0"/>
                </a:spcAft>
              </a:pPr>
              <a:r>
                <a:rPr lang="de-DE" sz="1400" dirty="0">
                  <a:ea typeface="Verdana" panose="020B0604030504040204" pitchFamily="34" charset="0"/>
                  <a:cs typeface="Verdana" panose="020B0604030504040204" pitchFamily="34" charset="0"/>
                  <a:sym typeface="Wingdings" panose="05000000000000000000" pitchFamily="2" charset="2"/>
                </a:rPr>
                <a:t>November-Dezember 2015</a:t>
              </a:r>
            </a:p>
            <a:p>
              <a:pPr>
                <a:spcAft>
                  <a:spcPts val="0"/>
                </a:spcAft>
              </a:pPr>
              <a:r>
                <a:rPr lang="de-DE" sz="1400" kern="0" dirty="0" smtClean="0">
                  <a:ea typeface="Verdana" panose="020B0604030504040204" pitchFamily="34" charset="0"/>
                  <a:cs typeface="Verdana" panose="020B0604030504040204" pitchFamily="34" charset="0"/>
                  <a:sym typeface="Wingdings" panose="05000000000000000000" pitchFamily="2" charset="2"/>
                </a:rPr>
                <a:t>N =472 </a:t>
              </a:r>
              <a:r>
                <a:rPr lang="de-DE" sz="1400" kern="0" dirty="0">
                  <a:ea typeface="Verdana" panose="020B0604030504040204" pitchFamily="34" charset="0"/>
                  <a:cs typeface="Verdana" panose="020B0604030504040204" pitchFamily="34" charset="0"/>
                  <a:sym typeface="Wingdings" panose="05000000000000000000" pitchFamily="2" charset="2"/>
                </a:rPr>
                <a:t>Nonprofit-Organisationen</a:t>
              </a:r>
              <a:endParaRPr lang="de-DE" sz="1400" dirty="0">
                <a:ea typeface="Verdana" panose="020B0604030504040204" pitchFamily="34" charset="0"/>
                <a:cs typeface="Verdana" panose="020B0604030504040204" pitchFamily="34" charset="0"/>
                <a:sym typeface="Wingdings" panose="05000000000000000000" pitchFamily="2" charset="2"/>
              </a:endParaRPr>
            </a:p>
          </p:txBody>
        </p:sp>
      </p:grpSp>
      <p:grpSp>
        <p:nvGrpSpPr>
          <p:cNvPr id="5" name="Gruppieren 4"/>
          <p:cNvGrpSpPr/>
          <p:nvPr/>
        </p:nvGrpSpPr>
        <p:grpSpPr>
          <a:xfrm>
            <a:off x="216024" y="3649587"/>
            <a:ext cx="8927975" cy="1224137"/>
            <a:chOff x="1649724" y="4503845"/>
            <a:chExt cx="7283336" cy="1468964"/>
          </a:xfrm>
        </p:grpSpPr>
        <p:sp>
          <p:nvSpPr>
            <p:cNvPr id="15" name="Titel 1"/>
            <p:cNvSpPr txBox="1">
              <a:spLocks/>
            </p:cNvSpPr>
            <p:nvPr/>
          </p:nvSpPr>
          <p:spPr bwMode="auto">
            <a:xfrm>
              <a:off x="1649724" y="4503845"/>
              <a:ext cx="3024864" cy="1468964"/>
            </a:xfrm>
            <a:prstGeom prst="rect">
              <a:avLst/>
            </a:prstGeom>
            <a:solidFill>
              <a:schemeClr val="bg1">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a:solidFill>
                    <a:schemeClr val="bg2"/>
                  </a:solidFill>
                  <a:latin typeface="Verdana" pitchFamily="34" charset="0"/>
                  <a:ea typeface="+mj-ea"/>
                  <a:cs typeface="ＭＳ Ｐゴシック"/>
                </a:defRPr>
              </a:lvl1pPr>
              <a:lvl2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9pPr>
            </a:lstStyle>
            <a:p>
              <a:r>
                <a:rPr lang="de-DE" sz="1400" b="1" kern="0" dirty="0" smtClean="0"/>
                <a:t>NPOs als Arbeitgeber:</a:t>
              </a:r>
              <a:r>
                <a:rPr lang="de-DE" sz="1400" kern="0" dirty="0" smtClean="0"/>
                <a:t/>
              </a:r>
              <a:br>
                <a:rPr lang="de-DE" sz="1400" kern="0" dirty="0" smtClean="0"/>
              </a:br>
              <a:r>
                <a:rPr lang="de-DE" sz="1400" kern="0" dirty="0" smtClean="0"/>
                <a:t>Identifizierung </a:t>
              </a:r>
              <a:r>
                <a:rPr lang="de-DE" sz="1400" kern="0" dirty="0"/>
                <a:t>von Chancen und </a:t>
              </a:r>
              <a:r>
                <a:rPr lang="de-DE" sz="1400" kern="0" dirty="0" smtClean="0"/>
                <a:t>Herausforderungen </a:t>
              </a:r>
              <a:r>
                <a:rPr lang="de-DE" sz="1400" kern="0" dirty="0"/>
                <a:t>für Frauen in/ auf dem Weg zur Führungsposition</a:t>
              </a:r>
            </a:p>
          </p:txBody>
        </p:sp>
        <p:sp>
          <p:nvSpPr>
            <p:cNvPr id="17" name="Titel 1"/>
            <p:cNvSpPr txBox="1">
              <a:spLocks/>
            </p:cNvSpPr>
            <p:nvPr/>
          </p:nvSpPr>
          <p:spPr bwMode="auto">
            <a:xfrm>
              <a:off x="4733331" y="4503846"/>
              <a:ext cx="4199729" cy="1468963"/>
            </a:xfrm>
            <a:prstGeom prst="rect">
              <a:avLst/>
            </a:prstGeom>
            <a:solidFill>
              <a:schemeClr val="bg1">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a:solidFill>
                    <a:schemeClr val="bg2"/>
                  </a:solidFill>
                  <a:latin typeface="Verdana" pitchFamily="34" charset="0"/>
                  <a:ea typeface="+mj-ea"/>
                  <a:cs typeface="ＭＳ Ｐゴシック"/>
                </a:defRPr>
              </a:lvl1pPr>
              <a:lvl2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chemeClr val="bg2"/>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chemeClr val="bg2"/>
                  </a:solidFill>
                  <a:latin typeface="MetaNormal-Roman" pitchFamily="18" charset="0"/>
                  <a:ea typeface="ＭＳ Ｐゴシック" pitchFamily="34" charset="-128"/>
                </a:defRPr>
              </a:lvl9pPr>
            </a:lstStyle>
            <a:p>
              <a:pPr>
                <a:spcAft>
                  <a:spcPts val="0"/>
                </a:spcAft>
              </a:pPr>
              <a:r>
                <a:rPr lang="de-DE" sz="1400" b="1" kern="0" dirty="0"/>
                <a:t>Qualitative </a:t>
              </a:r>
              <a:r>
                <a:rPr lang="de-DE" sz="1400" b="1" kern="0" dirty="0" smtClean="0"/>
                <a:t>Interviews</a:t>
              </a:r>
            </a:p>
            <a:p>
              <a:pPr>
                <a:spcAft>
                  <a:spcPts val="0"/>
                </a:spcAft>
              </a:pPr>
              <a:r>
                <a:rPr lang="de-DE" sz="1400" kern="0" dirty="0" smtClean="0"/>
                <a:t>N = 73: 52 Frauen &amp; 21 Männer</a:t>
              </a:r>
            </a:p>
            <a:p>
              <a:pPr>
                <a:spcAft>
                  <a:spcPts val="0"/>
                </a:spcAft>
              </a:pPr>
              <a:r>
                <a:rPr lang="de-DE" sz="1400" kern="0" dirty="0" err="1" smtClean="0"/>
                <a:t>Mitarbeiter_innen</a:t>
              </a:r>
              <a:r>
                <a:rPr lang="de-DE" sz="1400" kern="0" dirty="0" smtClean="0"/>
                <a:t> und Führungskräfte aus größeren NPOs aus verschiedenen Bereichen mit differenzierter Personalstruktur </a:t>
              </a:r>
              <a:endParaRPr lang="de-DE" sz="1400" kern="0" dirty="0"/>
            </a:p>
          </p:txBody>
        </p:sp>
      </p:grpSp>
      <p:sp>
        <p:nvSpPr>
          <p:cNvPr id="6" name="Textfeld 5"/>
          <p:cNvSpPr txBox="1"/>
          <p:nvPr/>
        </p:nvSpPr>
        <p:spPr>
          <a:xfrm>
            <a:off x="3044311" y="409228"/>
            <a:ext cx="3773439" cy="461665"/>
          </a:xfrm>
          <a:prstGeom prst="rect">
            <a:avLst/>
          </a:prstGeom>
          <a:noFill/>
        </p:spPr>
        <p:txBody>
          <a:bodyPr wrap="none" rtlCol="0">
            <a:spAutoFit/>
          </a:bodyPr>
          <a:lstStyle/>
          <a:p>
            <a:r>
              <a:rPr lang="de-DE" dirty="0" smtClean="0">
                <a:solidFill>
                  <a:schemeClr val="accent1"/>
                </a:solidFill>
              </a:rPr>
              <a:t>Anlage der Untersuchung:</a:t>
            </a:r>
            <a:endParaRPr lang="de-DE" dirty="0">
              <a:solidFill>
                <a:schemeClr val="accent1"/>
              </a:solidFill>
            </a:endParaRPr>
          </a:p>
        </p:txBody>
      </p:sp>
    </p:spTree>
    <p:extLst>
      <p:ext uri="{BB962C8B-B14F-4D97-AF65-F5344CB8AC3E}">
        <p14:creationId xmlns:p14="http://schemas.microsoft.com/office/powerpoint/2010/main" val="3158379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theme/theme1.xml><?xml version="1.0" encoding="utf-8"?>
<a:theme xmlns:a="http://schemas.openxmlformats.org/drawingml/2006/main" name="WWU_PPT_Vorlage_16zu10_V2">
  <a:themeElements>
    <a:clrScheme name="WWU_Designfarben">
      <a:dk1>
        <a:srgbClr val="151515"/>
      </a:dk1>
      <a:lt1>
        <a:srgbClr val="FFFFFF"/>
      </a:lt1>
      <a:dk2>
        <a:srgbClr val="151515"/>
      </a:dk2>
      <a:lt2>
        <a:srgbClr val="FFFFFF"/>
      </a:lt2>
      <a:accent1>
        <a:srgbClr val="009DD1"/>
      </a:accent1>
      <a:accent2>
        <a:srgbClr val="006E89"/>
      </a:accent2>
      <a:accent3>
        <a:srgbClr val="008E96"/>
      </a:accent3>
      <a:accent4>
        <a:srgbClr val="7AB516"/>
      </a:accent4>
      <a:accent5>
        <a:srgbClr val="DFDB00"/>
      </a:accent5>
      <a:accent6>
        <a:srgbClr val="FFED00"/>
      </a:accent6>
      <a:hlink>
        <a:srgbClr val="151515"/>
      </a:hlink>
      <a:folHlink>
        <a:srgbClr val="B1C800"/>
      </a:folHlink>
    </a:clrScheme>
    <a:fontScheme name="Leere Präsentation">
      <a:majorFont>
        <a:latin typeface="MetaNormal-Roman"/>
        <a:ea typeface="ＭＳ Ｐゴシック"/>
        <a:cs typeface=""/>
      </a:majorFont>
      <a:minorFont>
        <a:latin typeface="MetaNormal-Roman"/>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Leere Präsentation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Override>
</file>

<file path=docProps/app.xml><?xml version="1.0" encoding="utf-8"?>
<Properties xmlns="http://schemas.openxmlformats.org/officeDocument/2006/extended-properties" xmlns:vt="http://schemas.openxmlformats.org/officeDocument/2006/docPropsVTypes">
  <Template>WWU_PPT_Vorlage_16zu10_V2</Template>
  <TotalTime>0</TotalTime>
  <Words>1322</Words>
  <Application>Microsoft Macintosh PowerPoint</Application>
  <PresentationFormat>Bildschirmpräsentation (16:10)</PresentationFormat>
  <Paragraphs>364</Paragraphs>
  <Slides>36</Slides>
  <Notes>12</Notes>
  <HiddenSlides>0</HiddenSlides>
  <MMClips>0</MMClips>
  <ScaleCrop>false</ScaleCrop>
  <HeadingPairs>
    <vt:vector size="4" baseType="variant">
      <vt:variant>
        <vt:lpstr>Design</vt:lpstr>
      </vt:variant>
      <vt:variant>
        <vt:i4>1</vt:i4>
      </vt:variant>
      <vt:variant>
        <vt:lpstr>Folientitel</vt:lpstr>
      </vt:variant>
      <vt:variant>
        <vt:i4>36</vt:i4>
      </vt:variant>
    </vt:vector>
  </HeadingPairs>
  <TitlesOfParts>
    <vt:vector size="37" baseType="lpstr">
      <vt:lpstr>WWU_PPT_Vorlage_16zu10_V2</vt:lpstr>
      <vt:lpstr>Führungspositionen – Soll ich mir diesen Stress antun? Ergebnisse einer empirischen Untersuchung in NPOS</vt:lpstr>
      <vt:lpstr>Turbulente Zeiten </vt:lpstr>
      <vt:lpstr>...ganz zu schweigen von   .....diesem Herrn ......</vt:lpstr>
      <vt:lpstr>https://www.uni-muenster.de/imperia/md/content/ifpol/mitarbeiter/zimmer/_nonprofitfrauen_online.pdf</vt:lpstr>
      <vt:lpstr>Die Herausforderung: Neue Führungskräfte braucht das Land !!!</vt:lpstr>
      <vt:lpstr>Herausforderung an den NPO-Sektor</vt:lpstr>
      <vt:lpstr>Gendern der Führungsetagen </vt:lpstr>
      <vt:lpstr>Mehr Frauen in Spitzenpositionen im NPO-Sektor Arbeitsbedingungen und Aufstiegschancen</vt:lpstr>
      <vt:lpstr>NPO-Sektor als Arbeitsmarkt: Analyse spezifischer Beschäftigungs-merkmale von Frauen im NPO-Sektor</vt:lpstr>
      <vt:lpstr>Nonprofit-Sektor als Arbeitsmarkt für Frauen</vt:lpstr>
      <vt:lpstr>Ergebnisse: Nonprofit-Sektor als Arbeitsmarkt für Frauen</vt:lpstr>
      <vt:lpstr>NPO-Sektor als Arbeitsmarkt</vt:lpstr>
      <vt:lpstr>Präsenz von Frauen in NPO-Leitungsgremien </vt:lpstr>
      <vt:lpstr>Frauen in NPO-Leitungsgremien </vt:lpstr>
      <vt:lpstr>Präsenz von Frauen in Leitungsgremien nach Bereich</vt:lpstr>
      <vt:lpstr>Ergebnisse: Präsenz von Frauen in Leitungsgremien</vt:lpstr>
      <vt:lpstr>PowerPoint-Präsentation</vt:lpstr>
      <vt:lpstr>NPOs als Arbeitgeber: Karrierechancen &amp;-barrieren  Anlage der Untersuchung - Auswahl der Organisationen</vt:lpstr>
      <vt:lpstr>   Ergebnisse der Untersuchung NPOs als Arbeitgeber</vt:lpstr>
      <vt:lpstr>Ergebnisse: „Muster im Kopf“</vt:lpstr>
      <vt:lpstr>NPO-spezifische Faktoren</vt:lpstr>
      <vt:lpstr>NPOs als attraktiver Arbeitsmarkt für Frauen</vt:lpstr>
      <vt:lpstr>Strukturbesonderheiten als Karrierebremse</vt:lpstr>
      <vt:lpstr>Was zeichnet die Führungsfrauen aus?</vt:lpstr>
      <vt:lpstr>Handlungsempfehlungen an die Politik:</vt:lpstr>
      <vt:lpstr>Handlungsempfehlung: Vollzeitnahe Beschäftigung </vt:lpstr>
      <vt:lpstr>Handlungsempfehlung: Quote</vt:lpstr>
      <vt:lpstr> Empfehlungen an Politik: weiche Maßnahmen</vt:lpstr>
      <vt:lpstr>Handlungsempfehlungen an NPOs </vt:lpstr>
      <vt:lpstr>Handlungsempfehlungen an NPOs: </vt:lpstr>
      <vt:lpstr>Handlungsempfehlungen an NPOs:       konkret und perspektivisch</vt:lpstr>
      <vt:lpstr>Handlungsempfehlung:  Personalentwicklung in den Organisationen</vt:lpstr>
      <vt:lpstr> Handlungsempfehlungen: Adressat Mitarbeiter_innen</vt:lpstr>
      <vt:lpstr>Handlungsempfehlungen an die Mitarbeiter_innen</vt:lpstr>
      <vt:lpstr>„Hätten wir hier nicht die Frauenquote, wäre ich vielleicht nie dahin gekommen ... Weil diese Quote innerhalb der ganzen Organisation gilt (...), gibt es auch immer die Möglichkeit, Nachwuchs und Nachschub zu generieren“!</vt:lpstr>
      <vt:lpstr>Zum Nachlesen &amp; nachschlagen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der Zivilgesellschaftsforschung   Untertitel der Präsentation</dc:title>
  <dc:creator>Christina Grabbe</dc:creator>
  <cp:lastModifiedBy>Annette Zimmer</cp:lastModifiedBy>
  <cp:revision>190</cp:revision>
  <cp:lastPrinted>2017-11-06T10:00:50Z</cp:lastPrinted>
  <dcterms:created xsi:type="dcterms:W3CDTF">2016-12-15T10:35:43Z</dcterms:created>
  <dcterms:modified xsi:type="dcterms:W3CDTF">2018-10-28T20:18:41Z</dcterms:modified>
</cp:coreProperties>
</file>